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39_A337BE49.xml" ContentType="application/vnd.ms-powerpoint.comments+xml"/>
  <Override PartName="/ppt/comments/modernComment_190_29EFB5E6.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08" r:id="rId2"/>
    <p:sldId id="428" r:id="rId3"/>
    <p:sldId id="393" r:id="rId4"/>
    <p:sldId id="402" r:id="rId5"/>
    <p:sldId id="405" r:id="rId6"/>
    <p:sldId id="406" r:id="rId7"/>
    <p:sldId id="407" r:id="rId8"/>
    <p:sldId id="408" r:id="rId9"/>
    <p:sldId id="410" r:id="rId10"/>
    <p:sldId id="257" r:id="rId11"/>
    <p:sldId id="283" r:id="rId12"/>
    <p:sldId id="411" r:id="rId13"/>
    <p:sldId id="412" r:id="rId14"/>
    <p:sldId id="317" r:id="rId15"/>
    <p:sldId id="414" r:id="rId16"/>
    <p:sldId id="431" r:id="rId17"/>
    <p:sldId id="430" r:id="rId18"/>
    <p:sldId id="434" r:id="rId19"/>
    <p:sldId id="415" r:id="rId20"/>
    <p:sldId id="311" r:id="rId21"/>
    <p:sldId id="416" r:id="rId22"/>
    <p:sldId id="427" r:id="rId23"/>
    <p:sldId id="310" r:id="rId24"/>
    <p:sldId id="268" r:id="rId25"/>
    <p:sldId id="423" r:id="rId26"/>
    <p:sldId id="425" r:id="rId27"/>
    <p:sldId id="426" r:id="rId28"/>
    <p:sldId id="429" r:id="rId29"/>
    <p:sldId id="432" r:id="rId30"/>
    <p:sldId id="313" r:id="rId31"/>
    <p:sldId id="400"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4F8BFF-FC31-3CB6-44DD-300915E42A63}" name="Sridhar, Sushmita" initials="SS" userId="S::ssridhar4@mgh.harvard.edu::f9edb797-3652-4e44-ad6e-a283e02a7ca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5D6"/>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5"/>
    <p:restoredTop sz="90779"/>
  </p:normalViewPr>
  <p:slideViewPr>
    <p:cSldViewPr snapToGrid="0" snapToObjects="1">
      <p:cViewPr varScale="1">
        <p:scale>
          <a:sx n="93" d="100"/>
          <a:sy n="93" d="100"/>
        </p:scale>
        <p:origin x="2048" y="20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7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39_A337BE49.xml><?xml version="1.0" encoding="utf-8"?>
<p188:cmLst xmlns:a="http://schemas.openxmlformats.org/drawingml/2006/main" xmlns:r="http://schemas.openxmlformats.org/officeDocument/2006/relationships" xmlns:p188="http://schemas.microsoft.com/office/powerpoint/2018/8/main">
  <p188:cm id="{7F618DDD-46BB-AB42-84D1-6C0A38058EAE}" authorId="{C64F8BFF-FC31-3CB6-44DD-300915E42A63}" created="2021-12-08T17:11:27.101">
    <pc:sldMkLst xmlns:pc="http://schemas.microsoft.com/office/powerpoint/2013/main/command">
      <pc:docMk/>
      <pc:sldMk cId="579983026" sldId="313"/>
    </pc:sldMkLst>
    <p188:txBody>
      <a:bodyPr/>
      <a:lstStyle/>
      <a:p>
        <a:r>
          <a:rPr lang="en-US"/>
          <a:t>Move this slide to the end? And add some links to a) how sequencing works, b) info on resources about sequencing depth needed, blah blah</a:t>
        </a:r>
      </a:p>
    </p188:txBody>
  </p188:cm>
</p188:cmLst>
</file>

<file path=ppt/comments/modernComment_190_29EFB5E6.xml><?xml version="1.0" encoding="utf-8"?>
<p188:cmLst xmlns:a="http://schemas.openxmlformats.org/drawingml/2006/main" xmlns:r="http://schemas.openxmlformats.org/officeDocument/2006/relationships" xmlns:p188="http://schemas.microsoft.com/office/powerpoint/2018/8/main">
  <p188:cm id="{6DA5484F-C087-0A4A-A45B-588DEB873E7A}" authorId="{C64F8BFF-FC31-3CB6-44DD-300915E42A63}" created="2021-12-08T17:11:33.946">
    <pc:sldMkLst xmlns:pc="http://schemas.microsoft.com/office/powerpoint/2013/main/command">
      <pc:docMk/>
      <pc:sldMk cId="2667887912" sldId="400"/>
    </pc:sldMkLst>
    <p188:txBody>
      <a:bodyPr/>
      <a:lstStyle/>
      <a:p>
        <a:r>
          <a:rPr lang="en-US"/>
          <a:t>And add some links to a) how sequencing works, b) info on resources about sequencing depth needed, blah blah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3AFAE6-36D8-BA4C-ACBA-A4B6417FFE4D}" type="datetimeFigureOut">
              <a:rPr lang="en-US" smtClean="0"/>
              <a:t>2/1/22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8FC20-D8A8-854A-BC9D-E77178173F00}" type="slidenum">
              <a:rPr lang="en-US" smtClean="0"/>
              <a:t>‹#›</a:t>
            </a:fld>
            <a:endParaRPr lang="en-US"/>
          </a:p>
        </p:txBody>
      </p:sp>
    </p:spTree>
    <p:extLst>
      <p:ext uri="{BB962C8B-B14F-4D97-AF65-F5344CB8AC3E}">
        <p14:creationId xmlns:p14="http://schemas.microsoft.com/office/powerpoint/2010/main" val="38627123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8FC20-D8A8-854A-BC9D-E77178173F00}" type="slidenum">
              <a:rPr lang="en-US" smtClean="0"/>
              <a:t>1</a:t>
            </a:fld>
            <a:endParaRPr lang="en-US"/>
          </a:p>
        </p:txBody>
      </p:sp>
    </p:spTree>
    <p:extLst>
      <p:ext uri="{BB962C8B-B14F-4D97-AF65-F5344CB8AC3E}">
        <p14:creationId xmlns:p14="http://schemas.microsoft.com/office/powerpoint/2010/main" val="3320070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77E75A-B4B7-DC45-BC55-D5C8F5B38768}" type="slidenum">
              <a:rPr lang="en-US"/>
              <a:pPr/>
              <a:t>24</a:t>
            </a:fld>
            <a:endParaRPr lang="en-US"/>
          </a:p>
        </p:txBody>
      </p:sp>
      <p:sp>
        <p:nvSpPr>
          <p:cNvPr id="204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contagious, chronic inflammation of the mucous membranes of the eyes, caused by the bacterium Chlamydia trachomatis. It is characterized by swelling of the eyelids, sensitivity to light, and eventual scarring of the conjunctiva and cornea of the eye.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Cinema curtains slide</a:t>
            </a:r>
          </a:p>
        </p:txBody>
      </p:sp>
      <p:sp>
        <p:nvSpPr>
          <p:cNvPr id="4" name="Slide Number Placeholder 3"/>
          <p:cNvSpPr>
            <a:spLocks noGrp="1"/>
          </p:cNvSpPr>
          <p:nvPr>
            <p:ph type="sldNum" sz="quarter" idx="10"/>
          </p:nvPr>
        </p:nvSpPr>
        <p:spPr/>
        <p:txBody>
          <a:bodyPr/>
          <a:lstStyle/>
          <a:p>
            <a:fld id="{78348FD9-F067-F742-B81C-8282A9A5E87C}" type="slidenum">
              <a:rPr lang="en-US" smtClean="0"/>
              <a:pPr/>
              <a:t>25</a:t>
            </a:fld>
            <a:endParaRPr lang="en-US"/>
          </a:p>
        </p:txBody>
      </p:sp>
    </p:spTree>
    <p:extLst>
      <p:ext uri="{BB962C8B-B14F-4D97-AF65-F5344CB8AC3E}">
        <p14:creationId xmlns:p14="http://schemas.microsoft.com/office/powerpoint/2010/main" val="148282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miter lim="800000"/>
            <a:headEnd/>
            <a:tailEnd/>
          </a:ln>
        </p:spPr>
        <p:txBody>
          <a:bodyPr/>
          <a:lstStyle/>
          <a:p>
            <a:fld id="{89D81EA2-AC62-422A-B3D4-009FDCC70DD2}" type="slidenum">
              <a:rPr lang="en-US"/>
              <a:pPr/>
              <a:t>28</a:t>
            </a:fld>
            <a:endParaRPr lang="en-US"/>
          </a:p>
        </p:txBody>
      </p:sp>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dirty="0">
              <a:latin typeface="Arial" pitchFamily="-52" charset="0"/>
              <a:ea typeface="ＭＳ Ｐゴシック" pitchFamily="-52" charset="-128"/>
            </a:endParaRPr>
          </a:p>
        </p:txBody>
      </p:sp>
    </p:spTree>
    <p:extLst>
      <p:ext uri="{BB962C8B-B14F-4D97-AF65-F5344CB8AC3E}">
        <p14:creationId xmlns:p14="http://schemas.microsoft.com/office/powerpoint/2010/main" val="298976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miter lim="800000"/>
            <a:headEnd/>
            <a:tailEnd/>
          </a:ln>
        </p:spPr>
        <p:txBody>
          <a:bodyPr/>
          <a:lstStyle/>
          <a:p>
            <a:fld id="{89D81EA2-AC62-422A-B3D4-009FDCC70DD2}" type="slidenum">
              <a:rPr lang="en-US"/>
              <a:pPr/>
              <a:t>3</a:t>
            </a:fld>
            <a:endParaRPr lang="en-US"/>
          </a:p>
        </p:txBody>
      </p:sp>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err="1"/>
              <a:t>FastQ</a:t>
            </a:r>
            <a:r>
              <a:rPr lang="en-GB" sz="1200" dirty="0"/>
              <a:t> files (raw data) to phylogenetic trees to infer genetic relationships</a:t>
            </a:r>
          </a:p>
          <a:p>
            <a:pPr eaLnBrk="1" hangingPunct="1"/>
            <a:endParaRPr lang="en-US" dirty="0">
              <a:latin typeface="Arial" pitchFamily="-52" charset="0"/>
              <a:ea typeface="ＭＳ Ｐゴシック" pitchFamily="-52" charset="-128"/>
            </a:endParaRPr>
          </a:p>
        </p:txBody>
      </p:sp>
    </p:spTree>
    <p:extLst>
      <p:ext uri="{BB962C8B-B14F-4D97-AF65-F5344CB8AC3E}">
        <p14:creationId xmlns:p14="http://schemas.microsoft.com/office/powerpoint/2010/main" val="167173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spect="1" noChangeArrowheads="1"/>
          </p:cNvSpPr>
          <p:nvPr>
            <p:ph type="sldImg"/>
          </p:nvPr>
        </p:nvSpPr>
        <p:spPr>
          <a:xfrm>
            <a:off x="1144588" y="685800"/>
            <a:ext cx="4570412" cy="3429000"/>
          </a:xfrm>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dirty="0">
              <a:latin typeface="Arial" pitchFamily="-52" charset="0"/>
              <a:ea typeface="ＭＳ Ｐゴシック" pitchFamily="-52" charset="-128"/>
            </a:endParaRPr>
          </a:p>
        </p:txBody>
      </p:sp>
      <p:sp>
        <p:nvSpPr>
          <p:cNvPr id="2" name="Date Placeholder 1"/>
          <p:cNvSpPr>
            <a:spLocks noGrp="1"/>
          </p:cNvSpPr>
          <p:nvPr>
            <p:ph type="dt" idx="10"/>
          </p:nvPr>
        </p:nvSpPr>
        <p:spPr/>
        <p:txBody>
          <a:bodyPr/>
          <a:lstStyle/>
          <a:p>
            <a:r>
              <a:rPr lang="en-GB"/>
              <a:t>Module 4: Mapping Short Reads</a:t>
            </a:r>
            <a:endParaRPr lang="en-US"/>
          </a:p>
        </p:txBody>
      </p:sp>
    </p:spTree>
    <p:extLst>
      <p:ext uri="{BB962C8B-B14F-4D97-AF65-F5344CB8AC3E}">
        <p14:creationId xmlns:p14="http://schemas.microsoft.com/office/powerpoint/2010/main" val="335635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88FC20-D8A8-854A-BC9D-E77178173F00}" type="slidenum">
              <a:rPr lang="en-US" smtClean="0"/>
              <a:t>5</a:t>
            </a:fld>
            <a:endParaRPr lang="en-US"/>
          </a:p>
        </p:txBody>
      </p:sp>
    </p:spTree>
    <p:extLst>
      <p:ext uri="{BB962C8B-B14F-4D97-AF65-F5344CB8AC3E}">
        <p14:creationId xmlns:p14="http://schemas.microsoft.com/office/powerpoint/2010/main" val="391969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88FC20-D8A8-854A-BC9D-E77178173F00}" type="slidenum">
              <a:rPr lang="en-US" smtClean="0"/>
              <a:t>11</a:t>
            </a:fld>
            <a:endParaRPr lang="en-US"/>
          </a:p>
        </p:txBody>
      </p:sp>
    </p:spTree>
    <p:extLst>
      <p:ext uri="{BB962C8B-B14F-4D97-AF65-F5344CB8AC3E}">
        <p14:creationId xmlns:p14="http://schemas.microsoft.com/office/powerpoint/2010/main" val="116051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Sophie starts presenting.</a:t>
            </a:r>
          </a:p>
        </p:txBody>
      </p:sp>
      <p:sp>
        <p:nvSpPr>
          <p:cNvPr id="4" name="Slide Number Placeholder 3"/>
          <p:cNvSpPr>
            <a:spLocks noGrp="1"/>
          </p:cNvSpPr>
          <p:nvPr>
            <p:ph type="sldNum" sz="quarter" idx="5"/>
          </p:nvPr>
        </p:nvSpPr>
        <p:spPr/>
        <p:txBody>
          <a:bodyPr/>
          <a:lstStyle/>
          <a:p>
            <a:fld id="{7988FC20-D8A8-854A-BC9D-E77178173F00}" type="slidenum">
              <a:rPr lang="en-US" smtClean="0"/>
              <a:t>15</a:t>
            </a:fld>
            <a:endParaRPr lang="en-US"/>
          </a:p>
        </p:txBody>
      </p:sp>
    </p:spTree>
    <p:extLst>
      <p:ext uri="{BB962C8B-B14F-4D97-AF65-F5344CB8AC3E}">
        <p14:creationId xmlns:p14="http://schemas.microsoft.com/office/powerpoint/2010/main" val="189163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88FC20-D8A8-854A-BC9D-E77178173F00}" type="slidenum">
              <a:rPr lang="en-US" smtClean="0"/>
              <a:t>19</a:t>
            </a:fld>
            <a:endParaRPr lang="en-US"/>
          </a:p>
        </p:txBody>
      </p:sp>
    </p:spTree>
    <p:extLst>
      <p:ext uri="{BB962C8B-B14F-4D97-AF65-F5344CB8AC3E}">
        <p14:creationId xmlns:p14="http://schemas.microsoft.com/office/powerpoint/2010/main" val="3182664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tandem repeats of CTX-1 prophage region. A recent 2018 paper had 4 tandem repeats of this region.</a:t>
            </a:r>
          </a:p>
        </p:txBody>
      </p:sp>
      <p:sp>
        <p:nvSpPr>
          <p:cNvPr id="4" name="Slide Number Placeholder 3"/>
          <p:cNvSpPr>
            <a:spLocks noGrp="1"/>
          </p:cNvSpPr>
          <p:nvPr>
            <p:ph type="sldNum" sz="quarter" idx="5"/>
          </p:nvPr>
        </p:nvSpPr>
        <p:spPr/>
        <p:txBody>
          <a:bodyPr/>
          <a:lstStyle/>
          <a:p>
            <a:fld id="{7988FC20-D8A8-854A-BC9D-E77178173F00}" type="slidenum">
              <a:rPr lang="en-US" smtClean="0"/>
              <a:t>20</a:t>
            </a:fld>
            <a:endParaRPr lang="en-US"/>
          </a:p>
        </p:txBody>
      </p:sp>
    </p:spTree>
    <p:extLst>
      <p:ext uri="{BB962C8B-B14F-4D97-AF65-F5344CB8AC3E}">
        <p14:creationId xmlns:p14="http://schemas.microsoft.com/office/powerpoint/2010/main" val="251295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8FC20-D8A8-854A-BC9D-E77178173F00}" type="slidenum">
              <a:rPr lang="en-US" smtClean="0"/>
              <a:t>21</a:t>
            </a:fld>
            <a:endParaRPr lang="en-US"/>
          </a:p>
        </p:txBody>
      </p:sp>
    </p:spTree>
    <p:extLst>
      <p:ext uri="{BB962C8B-B14F-4D97-AF65-F5344CB8AC3E}">
        <p14:creationId xmlns:p14="http://schemas.microsoft.com/office/powerpoint/2010/main" val="740695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F0D4C826-596D-1649-8311-EE495B6696F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980661"/>
            <a:ext cx="7689574" cy="2619789"/>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5609-35E7-224E-AECC-5C60C27DA152}"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D55510A-BD92-6748-A5BD-01C9AFD1EC23}"/>
              </a:ext>
            </a:extLst>
          </p:cNvPr>
          <p:cNvSpPr/>
          <p:nvPr userDrawn="1"/>
        </p:nvSpPr>
        <p:spPr>
          <a:xfrm>
            <a:off x="0" y="1457734"/>
            <a:ext cx="9144000" cy="66261"/>
          </a:xfrm>
          <a:prstGeom prst="rect">
            <a:avLst/>
          </a:prstGeom>
          <a:solidFill>
            <a:srgbClr val="9743D9"/>
          </a:solidFill>
          <a:ln>
            <a:solidFill>
              <a:srgbClr val="9743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91E3F04-794B-4846-BDA4-7CD4A16E6297}"/>
              </a:ext>
            </a:extLst>
          </p:cNvPr>
          <p:cNvGrpSpPr/>
          <p:nvPr userDrawn="1"/>
        </p:nvGrpSpPr>
        <p:grpSpPr>
          <a:xfrm>
            <a:off x="1325217" y="6176963"/>
            <a:ext cx="7818783" cy="681038"/>
            <a:chOff x="2133600" y="2241154"/>
            <a:chExt cx="9922933" cy="2375691"/>
          </a:xfrm>
        </p:grpSpPr>
        <p:pic>
          <p:nvPicPr>
            <p:cNvPr id="9" name="Picture 8">
              <a:extLst>
                <a:ext uri="{FF2B5EF4-FFF2-40B4-BE49-F238E27FC236}">
                  <a16:creationId xmlns:a16="http://schemas.microsoft.com/office/drawing/2014/main" id="{C9E8B945-F205-E746-B9BE-4CF11455093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7500" r="1112"/>
            <a:stretch/>
          </p:blipFill>
          <p:spPr>
            <a:xfrm>
              <a:off x="2133600" y="2241154"/>
              <a:ext cx="9922933" cy="2375691"/>
            </a:xfrm>
            <a:prstGeom prst="rect">
              <a:avLst/>
            </a:prstGeom>
          </p:spPr>
        </p:pic>
        <p:sp>
          <p:nvSpPr>
            <p:cNvPr id="10" name="Rectangle 9">
              <a:extLst>
                <a:ext uri="{FF2B5EF4-FFF2-40B4-BE49-F238E27FC236}">
                  <a16:creationId xmlns:a16="http://schemas.microsoft.com/office/drawing/2014/main" id="{45755C72-0B4E-194C-9037-01E852FB8A52}"/>
                </a:ext>
              </a:extLst>
            </p:cNvPr>
            <p:cNvSpPr/>
            <p:nvPr/>
          </p:nvSpPr>
          <p:spPr>
            <a:xfrm>
              <a:off x="2133600" y="2624667"/>
              <a:ext cx="2523067" cy="127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0E78CC-A6F6-8849-BE45-AC434C90744C}"/>
                </a:ext>
              </a:extLst>
            </p:cNvPr>
            <p:cNvSpPr/>
            <p:nvPr/>
          </p:nvSpPr>
          <p:spPr>
            <a:xfrm>
              <a:off x="2133600" y="3894667"/>
              <a:ext cx="118533" cy="2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A5595BA-201E-D94D-AF28-40E36DB1FB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3786" y="6286904"/>
            <a:ext cx="1174830" cy="4452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05609-35E7-224E-AECC-5C60C27DA152}"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705609-35E7-224E-AECC-5C60C27DA152}"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705609-35E7-224E-AECC-5C60C27DA152}" type="datetimeFigureOut">
              <a:rPr lang="en-US" smtClean="0"/>
              <a:t>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705609-35E7-224E-AECC-5C60C27DA152}" type="datetimeFigureOut">
              <a:rPr lang="en-US" smtClean="0"/>
              <a:t>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05609-35E7-224E-AECC-5C60C27DA152}" type="datetimeFigureOut">
              <a:rPr lang="en-US" smtClean="0"/>
              <a:t>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05609-35E7-224E-AECC-5C60C27DA152}"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05609-35E7-224E-AECC-5C60C27DA152}"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CE794-D8A2-A044-AF57-928F9E3009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05609-35E7-224E-AECC-5C60C27DA152}" type="datetimeFigureOut">
              <a:rPr lang="en-US" smtClean="0"/>
              <a:t>2/1/22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CE794-D8A2-A044-AF57-928F9E3009A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hyperlink" Target="https://emea.illumina.com/systems/sequencing-platforms.html" TargetMode="External"/><Relationship Id="rId1" Type="http://schemas.openxmlformats.org/officeDocument/2006/relationships/slideLayout" Target="../slideLayouts/slideLayout2.xml"/><Relationship Id="rId4" Type="http://schemas.openxmlformats.org/officeDocument/2006/relationships/hyperlink" Target="https://software.broadinstitute.org/software/ig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39_A337BE49.xml"/><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18/10/relationships/comments" Target="../comments/modernComment_190_29EFB5E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normAutofit/>
          </a:bodyPr>
          <a:lstStyle/>
          <a:p>
            <a:r>
              <a:rPr lang="en-GB" altLang="en-US" b="1" i="1" dirty="0">
                <a:solidFill>
                  <a:schemeClr val="bg1"/>
                </a:solidFill>
                <a:ea typeface="ヒラギノ角ゴ Pro W3" charset="-128"/>
              </a:rPr>
              <a:t>Module 3</a:t>
            </a:r>
            <a:br>
              <a:rPr lang="en-GB" altLang="en-US" b="1" i="1" dirty="0">
                <a:solidFill>
                  <a:schemeClr val="bg1"/>
                </a:solidFill>
                <a:ea typeface="ヒラギノ角ゴ Pro W3" charset="-128"/>
              </a:rPr>
            </a:br>
            <a:r>
              <a:rPr lang="en-GB" altLang="en-US" b="1" dirty="0">
                <a:solidFill>
                  <a:schemeClr val="bg1"/>
                </a:solidFill>
                <a:ea typeface="ヒラギノ角ゴ Pro W3" charset="-128"/>
              </a:rPr>
              <a:t>Mapping short reads</a:t>
            </a:r>
            <a:br>
              <a:rPr lang="en-GB" altLang="en-US" b="1" i="1" dirty="0">
                <a:solidFill>
                  <a:schemeClr val="bg1"/>
                </a:solidFill>
                <a:ea typeface="ヒラギノ角ゴ Pro W3" charset="-128"/>
              </a:rPr>
            </a:br>
            <a:endParaRPr lang="en-US" altLang="en-US" sz="3600" b="1" i="1" dirty="0">
              <a:solidFill>
                <a:schemeClr val="bg1"/>
              </a:solidFill>
              <a:ea typeface="ヒラギノ角ゴ Pro W3" charset="-128"/>
            </a:endParaRPr>
          </a:p>
        </p:txBody>
      </p:sp>
      <p:sp>
        <p:nvSpPr>
          <p:cNvPr id="2" name="Subtitle 1">
            <a:extLst>
              <a:ext uri="{FF2B5EF4-FFF2-40B4-BE49-F238E27FC236}">
                <a16:creationId xmlns:a16="http://schemas.microsoft.com/office/drawing/2014/main" id="{9C8AB102-7C84-5348-80A2-D4868A69A508}"/>
              </a:ext>
            </a:extLst>
          </p:cNvPr>
          <p:cNvSpPr>
            <a:spLocks noGrp="1"/>
          </p:cNvSpPr>
          <p:nvPr>
            <p:ph type="subTitle" idx="1"/>
          </p:nvPr>
        </p:nvSpPr>
        <p:spPr/>
        <p:txBody>
          <a:bodyPr/>
          <a:lstStyle/>
          <a:p>
            <a:r>
              <a:rPr lang="en-GB" dirty="0"/>
              <a:t>Working with pathogen genomes</a:t>
            </a:r>
          </a:p>
          <a:p>
            <a:r>
              <a:rPr lang="en-GB" dirty="0"/>
              <a:t>7</a:t>
            </a:r>
            <a:r>
              <a:rPr lang="en-GB" baseline="30000" dirty="0"/>
              <a:t>th</a:t>
            </a:r>
            <a:r>
              <a:rPr lang="en-GB" dirty="0"/>
              <a:t> - 11</a:t>
            </a:r>
            <a:r>
              <a:rPr lang="en-GB" baseline="30000" dirty="0"/>
              <a:t>th</a:t>
            </a:r>
            <a:r>
              <a:rPr lang="en-GB" dirty="0"/>
              <a:t> February 2022</a:t>
            </a:r>
          </a:p>
          <a:p>
            <a:r>
              <a:rPr lang="en-GB" dirty="0"/>
              <a:t>Sophie </a:t>
            </a:r>
            <a:r>
              <a:rPr lang="en-GB" dirty="0" err="1"/>
              <a:t>Belman</a:t>
            </a:r>
            <a:r>
              <a:rPr lang="en-GB" dirty="0"/>
              <a:t> &amp; Sushmita Sridhar</a:t>
            </a:r>
          </a:p>
        </p:txBody>
      </p:sp>
    </p:spTree>
    <p:extLst>
      <p:ext uri="{BB962C8B-B14F-4D97-AF65-F5344CB8AC3E}">
        <p14:creationId xmlns:p14="http://schemas.microsoft.com/office/powerpoint/2010/main" val="1899513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725" y="650913"/>
            <a:ext cx="8229600" cy="614362"/>
          </a:xfrm>
        </p:spPr>
        <p:txBody>
          <a:bodyPr>
            <a:normAutofit fontScale="90000"/>
          </a:bodyPr>
          <a:lstStyle/>
          <a:p>
            <a:r>
              <a:rPr lang="en-US" dirty="0"/>
              <a:t>Mapping Illumina sequence data</a:t>
            </a:r>
          </a:p>
        </p:txBody>
      </p:sp>
      <p:sp>
        <p:nvSpPr>
          <p:cNvPr id="7" name="Rectangle 6"/>
          <p:cNvSpPr/>
          <p:nvPr/>
        </p:nvSpPr>
        <p:spPr>
          <a:xfrm>
            <a:off x="626550" y="1949901"/>
            <a:ext cx="3065905" cy="2554545"/>
          </a:xfrm>
          <a:prstGeom prst="rect">
            <a:avLst/>
          </a:prstGeom>
        </p:spPr>
        <p:txBody>
          <a:bodyPr wrap="square">
            <a:spAutoFit/>
          </a:bodyPr>
          <a:lstStyle/>
          <a:p>
            <a:r>
              <a:rPr lang="en-US" sz="1000" dirty="0"/>
              <a:t>@IL24_5151:3:1:1553:916#9/1</a:t>
            </a:r>
          </a:p>
          <a:p>
            <a:r>
              <a:rPr lang="en-US" sz="1000" dirty="0"/>
              <a:t>NAAACTACTTACACCCACTCAGGACACCAGGGACATCATTGCTGACGCCACGGCCTCACAGTGCTGAGCTGATGAT</a:t>
            </a:r>
          </a:p>
          <a:p>
            <a:r>
              <a:rPr lang="en-US" sz="1000" dirty="0"/>
              <a:t>+</a:t>
            </a:r>
          </a:p>
          <a:p>
            <a:r>
              <a:rPr lang="en-US" sz="1000" dirty="0"/>
              <a:t>$705291596=&gt;&gt;&gt;&gt;&gt;=&gt;=&gt;=&gt;==&gt;&gt;===&gt;535:6=&gt;=&gt;&gt;&gt;=&gt;==5:;318656:===991/1,-0,0015204.1</a:t>
            </a:r>
          </a:p>
          <a:p>
            <a:r>
              <a:rPr lang="en-US" sz="1000" dirty="0"/>
              <a:t>@IL24_5151:3:1:2173:904#9/1</a:t>
            </a:r>
          </a:p>
          <a:p>
            <a:r>
              <a:rPr lang="en-US" sz="1000" dirty="0"/>
              <a:t>NTTTTAACCGTACTTTCACCAGGATTATCGCAGGCGGATTCCTGGTGATTAATTTCAAAAAATAGCGTTTAATCCA</a:t>
            </a:r>
          </a:p>
          <a:p>
            <a:r>
              <a:rPr lang="en-US" sz="1000" dirty="0"/>
              <a:t>+</a:t>
            </a:r>
          </a:p>
          <a:p>
            <a:r>
              <a:rPr lang="en-US" sz="1000" dirty="0"/>
              <a:t>$948883999&gt;==&gt;&gt;&gt;&gt;=&gt;&gt;=&gt;&gt;9&gt;&gt;&gt;==&gt;===&gt;=&gt;==&gt;&gt;:;:::===&gt;=55:88&gt;==&gt;9:0;;:===&gt;&gt;==&gt;&gt;&gt;5</a:t>
            </a:r>
          </a:p>
          <a:p>
            <a:r>
              <a:rPr lang="en-US" sz="1000" dirty="0"/>
              <a:t>@IL24_5151:3:1:2948:912#9/1</a:t>
            </a:r>
          </a:p>
          <a:p>
            <a:r>
              <a:rPr lang="en-US" sz="1000" dirty="0"/>
              <a:t>NCCACCAGACACTGTCCGCAACCCCGGTAAGGGGCCAACGTTAGAACATCAAACATTAAAGGGTGGTATTTCAAGG</a:t>
            </a:r>
          </a:p>
          <a:p>
            <a:r>
              <a:rPr lang="en-US" sz="1000" dirty="0"/>
              <a:t>+</a:t>
            </a:r>
          </a:p>
        </p:txBody>
      </p:sp>
      <p:sp>
        <p:nvSpPr>
          <p:cNvPr id="15" name="Rectangle 14"/>
          <p:cNvSpPr/>
          <p:nvPr/>
        </p:nvSpPr>
        <p:spPr>
          <a:xfrm>
            <a:off x="4725737" y="2231169"/>
            <a:ext cx="4854138" cy="1477328"/>
          </a:xfrm>
          <a:prstGeom prst="rect">
            <a:avLst/>
          </a:prstGeom>
        </p:spPr>
        <p:txBody>
          <a:bodyPr wrap="square">
            <a:spAutoFit/>
          </a:bodyPr>
          <a:lstStyle/>
          <a:p>
            <a:r>
              <a:rPr lang="en-US" sz="1000" dirty="0"/>
              <a:t>&gt;reference sequence</a:t>
            </a:r>
          </a:p>
          <a:p>
            <a:r>
              <a:rPr lang="en-US" sz="1000" dirty="0"/>
              <a:t>ATTGAACGCTGGCGGCAGGCCTAACACATGCAAGTCGAGCGGCAGCGGGAAGTAGTTT</a:t>
            </a:r>
          </a:p>
          <a:p>
            <a:r>
              <a:rPr lang="en-US" sz="1000" dirty="0"/>
              <a:t>TACTTTGCCGGCGAGCGGCGGACGGGTGAGTAATGTCTGGGAAACTGCCTGATGGAGG</a:t>
            </a:r>
          </a:p>
          <a:p>
            <a:r>
              <a:rPr lang="en-US" sz="1000" dirty="0"/>
              <a:t>GATAACTACTGGAAACGGTAGCTAATACCGCATGACCTCGTAAGAGCAAAGTGGGGGAC</a:t>
            </a:r>
          </a:p>
          <a:p>
            <a:r>
              <a:rPr lang="en-US" sz="1000" dirty="0"/>
              <a:t>TTCGGGCCTCACGCCATCGGATGTGCCCAGATGGGATTAGCTAGTAGGTGGGGTAATGG</a:t>
            </a:r>
          </a:p>
          <a:p>
            <a:r>
              <a:rPr lang="en-US" sz="1000" dirty="0"/>
              <a:t>TCACCTAGGCGACGATCCCTAGCTGGTCTGAGAGGATGACCAGCCACACTGGAACTGAG</a:t>
            </a:r>
          </a:p>
          <a:p>
            <a:r>
              <a:rPr lang="en-US" sz="1000" dirty="0"/>
              <a:t>CACGGTCCAGACTCCTACGGGAGGCAGCAGTGGGGAATATTGCACAATGGGCGCAAGC</a:t>
            </a:r>
          </a:p>
          <a:p>
            <a:r>
              <a:rPr lang="en-US" sz="1000" dirty="0"/>
              <a:t>GATGCAGCCATGCCGCGTGTGTGAAGAAGGCCTTCGGGTTGTAAAGCACTTTCAGCGAG</a:t>
            </a:r>
          </a:p>
          <a:p>
            <a:r>
              <a:rPr lang="en-US" sz="1000" dirty="0"/>
              <a:t>AGGAAGGCAGTCGTGTTAATAGCACGATTGATTGACGTTACTCGCAGAAGAAGCACCGGC</a:t>
            </a:r>
          </a:p>
        </p:txBody>
      </p:sp>
      <p:sp>
        <p:nvSpPr>
          <p:cNvPr id="4" name="TextBox 3">
            <a:extLst>
              <a:ext uri="{FF2B5EF4-FFF2-40B4-BE49-F238E27FC236}">
                <a16:creationId xmlns:a16="http://schemas.microsoft.com/office/drawing/2014/main" id="{400EA3C5-8CA2-9640-A334-5324EBA0A391}"/>
              </a:ext>
            </a:extLst>
          </p:cNvPr>
          <p:cNvSpPr txBox="1"/>
          <p:nvPr/>
        </p:nvSpPr>
        <p:spPr>
          <a:xfrm>
            <a:off x="1094282" y="1618938"/>
            <a:ext cx="1918741" cy="369332"/>
          </a:xfrm>
          <a:prstGeom prst="rect">
            <a:avLst/>
          </a:prstGeom>
          <a:noFill/>
        </p:spPr>
        <p:txBody>
          <a:bodyPr wrap="square" rtlCol="0">
            <a:spAutoFit/>
          </a:bodyPr>
          <a:lstStyle/>
          <a:p>
            <a:r>
              <a:rPr lang="en-GB" dirty="0"/>
              <a:t>Isolate - Fastq files</a:t>
            </a:r>
          </a:p>
        </p:txBody>
      </p:sp>
      <p:sp>
        <p:nvSpPr>
          <p:cNvPr id="11" name="TextBox 10">
            <a:extLst>
              <a:ext uri="{FF2B5EF4-FFF2-40B4-BE49-F238E27FC236}">
                <a16:creationId xmlns:a16="http://schemas.microsoft.com/office/drawing/2014/main" id="{7B85E7AF-64EB-6A4D-B631-9C952193AE15}"/>
              </a:ext>
            </a:extLst>
          </p:cNvPr>
          <p:cNvSpPr txBox="1"/>
          <p:nvPr/>
        </p:nvSpPr>
        <p:spPr>
          <a:xfrm>
            <a:off x="5773711" y="1757591"/>
            <a:ext cx="2758189" cy="369332"/>
          </a:xfrm>
          <a:prstGeom prst="rect">
            <a:avLst/>
          </a:prstGeom>
          <a:noFill/>
        </p:spPr>
        <p:txBody>
          <a:bodyPr wrap="square" rtlCol="0">
            <a:spAutoFit/>
          </a:bodyPr>
          <a:lstStyle/>
          <a:p>
            <a:r>
              <a:rPr lang="en-GB" dirty="0"/>
              <a:t>Reference – in </a:t>
            </a:r>
            <a:r>
              <a:rPr lang="en-GB" dirty="0" err="1"/>
              <a:t>fasta</a:t>
            </a:r>
            <a:r>
              <a:rPr lang="en-GB" dirty="0"/>
              <a:t> format</a:t>
            </a:r>
          </a:p>
        </p:txBody>
      </p:sp>
      <p:sp>
        <p:nvSpPr>
          <p:cNvPr id="9" name="Cross 8">
            <a:extLst>
              <a:ext uri="{FF2B5EF4-FFF2-40B4-BE49-F238E27FC236}">
                <a16:creationId xmlns:a16="http://schemas.microsoft.com/office/drawing/2014/main" id="{6B0BFBD4-85F5-224C-9BE8-DC8565E59721}"/>
              </a:ext>
            </a:extLst>
          </p:cNvPr>
          <p:cNvSpPr/>
          <p:nvPr/>
        </p:nvSpPr>
        <p:spPr>
          <a:xfrm>
            <a:off x="3827366" y="2608289"/>
            <a:ext cx="594731" cy="618884"/>
          </a:xfrm>
          <a:prstGeom prst="plus">
            <a:avLst>
              <a:gd name="adj" fmla="val 443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6990C95-6D3F-E849-9B78-38E0F9E10423}"/>
              </a:ext>
            </a:extLst>
          </p:cNvPr>
          <p:cNvSpPr txBox="1"/>
          <p:nvPr/>
        </p:nvSpPr>
        <p:spPr>
          <a:xfrm>
            <a:off x="1555499" y="4316178"/>
            <a:ext cx="6268881" cy="2308324"/>
          </a:xfrm>
          <a:prstGeom prst="rect">
            <a:avLst/>
          </a:prstGeom>
          <a:noFill/>
          <a:ln w="28575">
            <a:solidFill>
              <a:srgbClr val="7030A0"/>
            </a:solidFill>
          </a:ln>
        </p:spPr>
        <p:txBody>
          <a:bodyPr wrap="square" rtlCol="0">
            <a:spAutoFit/>
          </a:bodyPr>
          <a:lstStyle/>
          <a:p>
            <a:pPr algn="ctr"/>
            <a:r>
              <a:rPr lang="en-US" dirty="0"/>
              <a:t>Choose your reference sequence wisely</a:t>
            </a:r>
          </a:p>
          <a:p>
            <a:pPr algn="ctr"/>
            <a:endParaRPr lang="en-US" dirty="0"/>
          </a:p>
          <a:p>
            <a:pPr algn="ctr"/>
            <a:r>
              <a:rPr lang="en-US" dirty="0">
                <a:solidFill>
                  <a:srgbClr val="7030A0"/>
                </a:solidFill>
              </a:rPr>
              <a:t>You won’t find things in your sample that are not in the reference!</a:t>
            </a:r>
          </a:p>
          <a:p>
            <a:pPr algn="ctr"/>
            <a:endParaRPr lang="en-US" dirty="0">
              <a:solidFill>
                <a:srgbClr val="7030A0"/>
              </a:solidFill>
            </a:endParaRPr>
          </a:p>
          <a:p>
            <a:pPr algn="ctr"/>
            <a:r>
              <a:rPr lang="en-US" dirty="0">
                <a:solidFill>
                  <a:srgbClr val="7030A0"/>
                </a:solidFill>
              </a:rPr>
              <a:t>As sequences diverge from the reference, mapping becomes progressively less effective</a:t>
            </a: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ea typeface="Times New Roman" pitchFamily="-52" charset="0"/>
                <a:cs typeface="Times New Roman" pitchFamily="-52" charset="0"/>
              </a:rPr>
              <a:t>Why do we map reads to a reference? </a:t>
            </a:r>
            <a:endParaRPr lang="en-US" dirty="0"/>
          </a:p>
        </p:txBody>
      </p:sp>
      <p:sp>
        <p:nvSpPr>
          <p:cNvPr id="3" name="Content Placeholder 2"/>
          <p:cNvSpPr>
            <a:spLocks noGrp="1"/>
          </p:cNvSpPr>
          <p:nvPr>
            <p:ph idx="1"/>
          </p:nvPr>
        </p:nvSpPr>
        <p:spPr/>
        <p:txBody>
          <a:bodyPr>
            <a:normAutofit/>
          </a:bodyPr>
          <a:lstStyle/>
          <a:p>
            <a:r>
              <a:rPr lang="en-GB" dirty="0">
                <a:ea typeface="Times New Roman" pitchFamily="-52" charset="0"/>
                <a:cs typeface="Times New Roman" pitchFamily="-52" charset="0"/>
              </a:rPr>
              <a:t>Identify variation:</a:t>
            </a:r>
          </a:p>
          <a:p>
            <a:pPr lvl="1">
              <a:buFont typeface="Arial" panose="020B0604020202020204" pitchFamily="34" charset="0"/>
              <a:buChar char="•"/>
            </a:pPr>
            <a:r>
              <a:rPr lang="en-GB" dirty="0">
                <a:ea typeface="Times New Roman" pitchFamily="-52" charset="0"/>
                <a:cs typeface="Times New Roman" pitchFamily="-52" charset="0"/>
              </a:rPr>
              <a:t>Single Nucleotide Polymorphisms (SNPs), </a:t>
            </a:r>
          </a:p>
          <a:p>
            <a:pPr lvl="1">
              <a:buFont typeface="Arial" panose="020B0604020202020204" pitchFamily="34" charset="0"/>
              <a:buChar char="•"/>
            </a:pPr>
            <a:r>
              <a:rPr lang="en-GB" u="sng" dirty="0">
                <a:ea typeface="Times New Roman" pitchFamily="-52" charset="0"/>
                <a:cs typeface="Times New Roman" pitchFamily="-52" charset="0"/>
              </a:rPr>
              <a:t>in</a:t>
            </a:r>
            <a:r>
              <a:rPr lang="en-GB" dirty="0">
                <a:ea typeface="Times New Roman" pitchFamily="-52" charset="0"/>
                <a:cs typeface="Times New Roman" pitchFamily="-52" charset="0"/>
              </a:rPr>
              <a:t>sertions and </a:t>
            </a:r>
            <a:r>
              <a:rPr lang="en-GB" u="sng" dirty="0">
                <a:ea typeface="Times New Roman" pitchFamily="-52" charset="0"/>
                <a:cs typeface="Times New Roman" pitchFamily="-52" charset="0"/>
              </a:rPr>
              <a:t>del</a:t>
            </a:r>
            <a:r>
              <a:rPr lang="en-GB" dirty="0">
                <a:ea typeface="Times New Roman" pitchFamily="-52" charset="0"/>
                <a:cs typeface="Times New Roman" pitchFamily="-52" charset="0"/>
              </a:rPr>
              <a:t>etions (indels) </a:t>
            </a:r>
          </a:p>
          <a:p>
            <a:pPr lvl="1">
              <a:buFont typeface="Arial" panose="020B0604020202020204" pitchFamily="34" charset="0"/>
              <a:buChar char="•"/>
            </a:pPr>
            <a:r>
              <a:rPr lang="en-GB" dirty="0">
                <a:ea typeface="Times New Roman" pitchFamily="-52" charset="0"/>
                <a:cs typeface="Times New Roman" pitchFamily="-52" charset="0"/>
              </a:rPr>
              <a:t>Copy Number Variants (CNVs) between variants of the same bacteria.</a:t>
            </a:r>
          </a:p>
          <a:p>
            <a:pPr lvl="1">
              <a:buFont typeface="Arial" panose="020B0604020202020204" pitchFamily="34" charset="0"/>
              <a:buChar char="•"/>
            </a:pPr>
            <a:r>
              <a:rPr lang="en-GB" dirty="0">
                <a:ea typeface="Times New Roman" pitchFamily="-52" charset="0"/>
                <a:cs typeface="Times New Roman" pitchFamily="-52" charset="0"/>
              </a:rPr>
              <a:t>Presence / absence of genes (AMR)</a:t>
            </a:r>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98D68F-B2DE-B244-AD70-4DA4E193C6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18348" y="274638"/>
            <a:ext cx="6520721" cy="6045957"/>
          </a:xfrm>
          <a:prstGeom prst="rect">
            <a:avLst/>
          </a:prstGeom>
        </p:spPr>
      </p:pic>
      <p:sp>
        <p:nvSpPr>
          <p:cNvPr id="5" name="Rectangle 4">
            <a:extLst>
              <a:ext uri="{FF2B5EF4-FFF2-40B4-BE49-F238E27FC236}">
                <a16:creationId xmlns:a16="http://schemas.microsoft.com/office/drawing/2014/main" id="{C2BE04EB-965B-B445-A0AA-E3761E6A1B9D}"/>
              </a:ext>
            </a:extLst>
          </p:cNvPr>
          <p:cNvSpPr/>
          <p:nvPr/>
        </p:nvSpPr>
        <p:spPr>
          <a:xfrm>
            <a:off x="-1" y="1996562"/>
            <a:ext cx="5216577" cy="1077218"/>
          </a:xfrm>
          <a:prstGeom prst="rect">
            <a:avLst/>
          </a:prstGeom>
        </p:spPr>
        <p:txBody>
          <a:bodyPr wrap="square">
            <a:spAutoFit/>
          </a:bodyPr>
          <a:lstStyle/>
          <a:p>
            <a:pPr algn="ctr"/>
            <a:r>
              <a:rPr lang="en-US" sz="3200" dirty="0"/>
              <a:t>There are lots of options</a:t>
            </a:r>
          </a:p>
          <a:p>
            <a:pPr algn="ctr"/>
            <a:r>
              <a:rPr lang="en-US" sz="3200" dirty="0"/>
              <a:t>for mapping!</a:t>
            </a:r>
            <a:endParaRPr lang="en-GB" sz="3200" dirty="0"/>
          </a:p>
        </p:txBody>
      </p:sp>
      <p:sp>
        <p:nvSpPr>
          <p:cNvPr id="6" name="Rectangle 5">
            <a:extLst>
              <a:ext uri="{FF2B5EF4-FFF2-40B4-BE49-F238E27FC236}">
                <a16:creationId xmlns:a16="http://schemas.microsoft.com/office/drawing/2014/main" id="{175075E4-974C-B24D-8A34-97511F7EBA17}"/>
              </a:ext>
            </a:extLst>
          </p:cNvPr>
          <p:cNvSpPr/>
          <p:nvPr/>
        </p:nvSpPr>
        <p:spPr>
          <a:xfrm>
            <a:off x="592109" y="4466355"/>
            <a:ext cx="2773181" cy="461665"/>
          </a:xfrm>
          <a:prstGeom prst="rect">
            <a:avLst/>
          </a:prstGeom>
        </p:spPr>
        <p:txBody>
          <a:bodyPr wrap="square">
            <a:spAutoFit/>
          </a:bodyPr>
          <a:lstStyle/>
          <a:p>
            <a:r>
              <a:rPr lang="en-US" sz="1200" dirty="0"/>
              <a:t>https://</a:t>
            </a:r>
            <a:r>
              <a:rPr lang="en-US" sz="1200" dirty="0" err="1"/>
              <a:t>academic.oup.com</a:t>
            </a:r>
            <a:r>
              <a:rPr lang="en-US" sz="1200" dirty="0"/>
              <a:t>/bioinformatics/article/28/24/3169/245777</a:t>
            </a:r>
          </a:p>
        </p:txBody>
      </p:sp>
      <p:sp>
        <p:nvSpPr>
          <p:cNvPr id="2" name="Title 1">
            <a:extLst>
              <a:ext uri="{FF2B5EF4-FFF2-40B4-BE49-F238E27FC236}">
                <a16:creationId xmlns:a16="http://schemas.microsoft.com/office/drawing/2014/main" id="{BA9E17BB-2E67-664C-91AD-45FB6234F097}"/>
              </a:ext>
            </a:extLst>
          </p:cNvPr>
          <p:cNvSpPr>
            <a:spLocks noGrp="1"/>
          </p:cNvSpPr>
          <p:nvPr>
            <p:ph type="title"/>
          </p:nvPr>
        </p:nvSpPr>
        <p:spPr/>
        <p:txBody>
          <a:bodyPr/>
          <a:lstStyle/>
          <a:p>
            <a:r>
              <a:rPr lang="en-US" dirty="0"/>
              <a:t>Mappers</a:t>
            </a:r>
          </a:p>
        </p:txBody>
      </p:sp>
    </p:spTree>
    <p:extLst>
      <p:ext uri="{BB962C8B-B14F-4D97-AF65-F5344CB8AC3E}">
        <p14:creationId xmlns:p14="http://schemas.microsoft.com/office/powerpoint/2010/main" val="293353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609A-53D3-5444-AC4D-21444F294614}"/>
              </a:ext>
            </a:extLst>
          </p:cNvPr>
          <p:cNvSpPr>
            <a:spLocks noGrp="1"/>
          </p:cNvSpPr>
          <p:nvPr>
            <p:ph type="title"/>
          </p:nvPr>
        </p:nvSpPr>
        <p:spPr/>
        <p:txBody>
          <a:bodyPr>
            <a:normAutofit/>
          </a:bodyPr>
          <a:lstStyle/>
          <a:p>
            <a:r>
              <a:rPr lang="en-US" dirty="0"/>
              <a:t>Comparison of different mappers</a:t>
            </a:r>
            <a:endParaRPr lang="en-GB" dirty="0"/>
          </a:p>
        </p:txBody>
      </p:sp>
      <p:pic>
        <p:nvPicPr>
          <p:cNvPr id="4" name="Picture 3">
            <a:extLst>
              <a:ext uri="{FF2B5EF4-FFF2-40B4-BE49-F238E27FC236}">
                <a16:creationId xmlns:a16="http://schemas.microsoft.com/office/drawing/2014/main" id="{9FAC8148-ED59-2844-AE30-2EEF06C443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537" y="1670453"/>
            <a:ext cx="8184630" cy="4323706"/>
          </a:xfrm>
          <a:prstGeom prst="rect">
            <a:avLst/>
          </a:prstGeom>
        </p:spPr>
      </p:pic>
      <p:sp>
        <p:nvSpPr>
          <p:cNvPr id="5" name="Rectangle 4">
            <a:extLst>
              <a:ext uri="{FF2B5EF4-FFF2-40B4-BE49-F238E27FC236}">
                <a16:creationId xmlns:a16="http://schemas.microsoft.com/office/drawing/2014/main" id="{CF83DDE2-FEA2-7A4A-B5A4-7E434BE692BC}"/>
              </a:ext>
            </a:extLst>
          </p:cNvPr>
          <p:cNvSpPr/>
          <p:nvPr/>
        </p:nvSpPr>
        <p:spPr>
          <a:xfrm>
            <a:off x="1484025" y="6091091"/>
            <a:ext cx="4796853" cy="276999"/>
          </a:xfrm>
          <a:prstGeom prst="rect">
            <a:avLst/>
          </a:prstGeom>
        </p:spPr>
        <p:txBody>
          <a:bodyPr wrap="square">
            <a:spAutoFit/>
          </a:bodyPr>
          <a:lstStyle/>
          <a:p>
            <a:r>
              <a:rPr lang="en-US" sz="1200" dirty="0"/>
              <a:t>https://</a:t>
            </a:r>
            <a:r>
              <a:rPr lang="en-US" sz="1200" dirty="0" err="1"/>
              <a:t>academic.oup.com</a:t>
            </a:r>
            <a:r>
              <a:rPr lang="en-US" sz="1200" dirty="0"/>
              <a:t>/bioinformatics/article/28/24/3169/245777</a:t>
            </a:r>
          </a:p>
        </p:txBody>
      </p:sp>
    </p:spTree>
    <p:extLst>
      <p:ext uri="{BB962C8B-B14F-4D97-AF65-F5344CB8AC3E}">
        <p14:creationId xmlns:p14="http://schemas.microsoft.com/office/powerpoint/2010/main" val="235584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D407DD1-88C9-8F4D-BD14-3D8843FBD26E}"/>
              </a:ext>
            </a:extLst>
          </p:cNvPr>
          <p:cNvGrpSpPr/>
          <p:nvPr/>
        </p:nvGrpSpPr>
        <p:grpSpPr>
          <a:xfrm>
            <a:off x="1027630" y="1499103"/>
            <a:ext cx="7291617" cy="1754326"/>
            <a:chOff x="884195" y="1181373"/>
            <a:chExt cx="7291617" cy="1754326"/>
          </a:xfrm>
        </p:grpSpPr>
        <p:sp>
          <p:nvSpPr>
            <p:cNvPr id="3" name="TextBox 2">
              <a:extLst>
                <a:ext uri="{FF2B5EF4-FFF2-40B4-BE49-F238E27FC236}">
                  <a16:creationId xmlns:a16="http://schemas.microsoft.com/office/drawing/2014/main" id="{E9EB8D36-D755-0646-8FA4-C25A1016193F}"/>
                </a:ext>
              </a:extLst>
            </p:cNvPr>
            <p:cNvSpPr txBox="1"/>
            <p:nvPr/>
          </p:nvSpPr>
          <p:spPr>
            <a:xfrm>
              <a:off x="884195" y="1181373"/>
              <a:ext cx="2073003" cy="1754326"/>
            </a:xfrm>
            <a:prstGeom prst="rect">
              <a:avLst/>
            </a:prstGeom>
            <a:noFill/>
          </p:spPr>
          <p:txBody>
            <a:bodyPr wrap="none" rtlCol="0">
              <a:spAutoFit/>
            </a:bodyPr>
            <a:lstStyle/>
            <a:p>
              <a:pPr algn="ctr"/>
              <a:r>
                <a:rPr lang="en-US" sz="3600" dirty="0"/>
                <a:t>bwa</a:t>
              </a:r>
            </a:p>
            <a:p>
              <a:pPr algn="ctr"/>
              <a:r>
                <a:rPr lang="en-US" sz="3600" dirty="0"/>
                <a:t>bowtie2</a:t>
              </a:r>
            </a:p>
            <a:p>
              <a:pPr algn="ctr"/>
              <a:r>
                <a:rPr lang="en-US" sz="3600" dirty="0"/>
                <a:t>minimap2</a:t>
              </a:r>
            </a:p>
          </p:txBody>
        </p:sp>
        <p:sp>
          <p:nvSpPr>
            <p:cNvPr id="4" name="TextBox 3">
              <a:extLst>
                <a:ext uri="{FF2B5EF4-FFF2-40B4-BE49-F238E27FC236}">
                  <a16:creationId xmlns:a16="http://schemas.microsoft.com/office/drawing/2014/main" id="{7F3603E4-9070-2C40-93AA-6C23C6C20890}"/>
                </a:ext>
              </a:extLst>
            </p:cNvPr>
            <p:cNvSpPr txBox="1"/>
            <p:nvPr/>
          </p:nvSpPr>
          <p:spPr>
            <a:xfrm>
              <a:off x="4536142" y="1571431"/>
              <a:ext cx="3639670" cy="1077218"/>
            </a:xfrm>
            <a:prstGeom prst="rect">
              <a:avLst/>
            </a:prstGeom>
            <a:noFill/>
          </p:spPr>
          <p:txBody>
            <a:bodyPr wrap="square" rtlCol="0">
              <a:spAutoFit/>
            </a:bodyPr>
            <a:lstStyle/>
            <a:p>
              <a:pPr algn="ctr"/>
              <a:r>
                <a:rPr lang="en-US" sz="3200" dirty="0"/>
                <a:t>Fast, sensitive and easy to use!</a:t>
              </a:r>
            </a:p>
          </p:txBody>
        </p:sp>
        <p:cxnSp>
          <p:nvCxnSpPr>
            <p:cNvPr id="6" name="Straight Arrow Connector 5">
              <a:extLst>
                <a:ext uri="{FF2B5EF4-FFF2-40B4-BE49-F238E27FC236}">
                  <a16:creationId xmlns:a16="http://schemas.microsoft.com/office/drawing/2014/main" id="{EF1EC6C3-D35D-124E-8D43-413A6FB3ADE3}"/>
                </a:ext>
              </a:extLst>
            </p:cNvPr>
            <p:cNvCxnSpPr>
              <a:cxnSpLocks/>
            </p:cNvCxnSpPr>
            <p:nvPr/>
          </p:nvCxnSpPr>
          <p:spPr>
            <a:xfrm>
              <a:off x="3073741" y="1975927"/>
              <a:ext cx="1229316"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FD758641-3A4A-DE41-942B-029805EE9463}"/>
              </a:ext>
            </a:extLst>
          </p:cNvPr>
          <p:cNvPicPr>
            <a:picLocks noChangeAspect="1"/>
          </p:cNvPicPr>
          <p:nvPr/>
        </p:nvPicPr>
        <p:blipFill>
          <a:blip r:embed="rId2"/>
          <a:stretch>
            <a:fillRect/>
          </a:stretch>
        </p:blipFill>
        <p:spPr>
          <a:xfrm>
            <a:off x="4446492" y="4158012"/>
            <a:ext cx="2607982" cy="2145997"/>
          </a:xfrm>
          <a:prstGeom prst="rect">
            <a:avLst/>
          </a:prstGeom>
        </p:spPr>
      </p:pic>
      <p:sp>
        <p:nvSpPr>
          <p:cNvPr id="11" name="TextBox 10">
            <a:extLst>
              <a:ext uri="{FF2B5EF4-FFF2-40B4-BE49-F238E27FC236}">
                <a16:creationId xmlns:a16="http://schemas.microsoft.com/office/drawing/2014/main" id="{D055868C-BAEB-2E47-81DC-ECB62A816502}"/>
              </a:ext>
            </a:extLst>
          </p:cNvPr>
          <p:cNvSpPr txBox="1"/>
          <p:nvPr/>
        </p:nvSpPr>
        <p:spPr>
          <a:xfrm>
            <a:off x="1443016" y="3465529"/>
            <a:ext cx="6473119" cy="646331"/>
          </a:xfrm>
          <a:prstGeom prst="rect">
            <a:avLst/>
          </a:prstGeom>
          <a:noFill/>
        </p:spPr>
        <p:txBody>
          <a:bodyPr wrap="none" rtlCol="0">
            <a:spAutoFit/>
          </a:bodyPr>
          <a:lstStyle/>
          <a:p>
            <a:r>
              <a:rPr lang="en-US" sz="3600" dirty="0"/>
              <a:t>Splice-aware aligners for RNA-</a:t>
            </a:r>
            <a:r>
              <a:rPr lang="en-US" sz="3600" dirty="0" err="1"/>
              <a:t>seq</a:t>
            </a:r>
            <a:endParaRPr lang="en-US" sz="3600" dirty="0"/>
          </a:p>
        </p:txBody>
      </p:sp>
      <p:sp>
        <p:nvSpPr>
          <p:cNvPr id="12" name="TextBox 11">
            <a:extLst>
              <a:ext uri="{FF2B5EF4-FFF2-40B4-BE49-F238E27FC236}">
                <a16:creationId xmlns:a16="http://schemas.microsoft.com/office/drawing/2014/main" id="{67243024-3D08-884F-BC9B-960C8170C391}"/>
              </a:ext>
            </a:extLst>
          </p:cNvPr>
          <p:cNvSpPr txBox="1"/>
          <p:nvPr/>
        </p:nvSpPr>
        <p:spPr>
          <a:xfrm>
            <a:off x="2246461" y="4337189"/>
            <a:ext cx="1099212" cy="646331"/>
          </a:xfrm>
          <a:prstGeom prst="rect">
            <a:avLst/>
          </a:prstGeom>
          <a:noFill/>
        </p:spPr>
        <p:txBody>
          <a:bodyPr wrap="none" rtlCol="0">
            <a:spAutoFit/>
          </a:bodyPr>
          <a:lstStyle/>
          <a:p>
            <a:r>
              <a:rPr lang="en-US" sz="3600" dirty="0"/>
              <a:t>STAR</a:t>
            </a:r>
          </a:p>
        </p:txBody>
      </p:sp>
      <p:sp>
        <p:nvSpPr>
          <p:cNvPr id="13" name="TextBox 12">
            <a:extLst>
              <a:ext uri="{FF2B5EF4-FFF2-40B4-BE49-F238E27FC236}">
                <a16:creationId xmlns:a16="http://schemas.microsoft.com/office/drawing/2014/main" id="{7909F52F-C435-AF45-A108-EEA82AE4ECE9}"/>
              </a:ext>
            </a:extLst>
          </p:cNvPr>
          <p:cNvSpPr txBox="1"/>
          <p:nvPr/>
        </p:nvSpPr>
        <p:spPr>
          <a:xfrm>
            <a:off x="2008121" y="5172791"/>
            <a:ext cx="1486882" cy="646331"/>
          </a:xfrm>
          <a:prstGeom prst="rect">
            <a:avLst/>
          </a:prstGeom>
          <a:noFill/>
        </p:spPr>
        <p:txBody>
          <a:bodyPr wrap="none" rtlCol="0">
            <a:spAutoFit/>
          </a:bodyPr>
          <a:lstStyle/>
          <a:p>
            <a:r>
              <a:rPr lang="en-US" sz="3600" dirty="0"/>
              <a:t>HISAT2</a:t>
            </a:r>
          </a:p>
        </p:txBody>
      </p:sp>
      <p:sp>
        <p:nvSpPr>
          <p:cNvPr id="2" name="Title 1">
            <a:extLst>
              <a:ext uri="{FF2B5EF4-FFF2-40B4-BE49-F238E27FC236}">
                <a16:creationId xmlns:a16="http://schemas.microsoft.com/office/drawing/2014/main" id="{5E7563B6-A660-0D49-875F-F30984C4E3CA}"/>
              </a:ext>
            </a:extLst>
          </p:cNvPr>
          <p:cNvSpPr>
            <a:spLocks noGrp="1"/>
          </p:cNvSpPr>
          <p:nvPr>
            <p:ph type="title"/>
          </p:nvPr>
        </p:nvSpPr>
        <p:spPr>
          <a:xfrm>
            <a:off x="564775" y="207728"/>
            <a:ext cx="8229600" cy="1143000"/>
          </a:xfrm>
        </p:spPr>
        <p:txBody>
          <a:bodyPr/>
          <a:lstStyle/>
          <a:p>
            <a:r>
              <a:rPr lang="en-GB" dirty="0"/>
              <a:t>Good general aligners</a:t>
            </a:r>
          </a:p>
        </p:txBody>
      </p:sp>
      <p:cxnSp>
        <p:nvCxnSpPr>
          <p:cNvPr id="14" name="Straight Connector 13">
            <a:extLst>
              <a:ext uri="{FF2B5EF4-FFF2-40B4-BE49-F238E27FC236}">
                <a16:creationId xmlns:a16="http://schemas.microsoft.com/office/drawing/2014/main" id="{3029BD79-3C6E-074E-878F-0B56BB191B42}"/>
              </a:ext>
            </a:extLst>
          </p:cNvPr>
          <p:cNvCxnSpPr/>
          <p:nvPr/>
        </p:nvCxnSpPr>
        <p:spPr>
          <a:xfrm>
            <a:off x="434715" y="3465529"/>
            <a:ext cx="7884532" cy="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15" name="5-Point Star 14">
            <a:extLst>
              <a:ext uri="{FF2B5EF4-FFF2-40B4-BE49-F238E27FC236}">
                <a16:creationId xmlns:a16="http://schemas.microsoft.com/office/drawing/2014/main" id="{1499ADE5-83B1-3549-A187-4DACC85EE2A0}"/>
              </a:ext>
            </a:extLst>
          </p:cNvPr>
          <p:cNvSpPr/>
          <p:nvPr/>
        </p:nvSpPr>
        <p:spPr>
          <a:xfrm>
            <a:off x="1282460" y="1678898"/>
            <a:ext cx="246534" cy="240243"/>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sp>
        <p:nvSpPr>
          <p:cNvPr id="16" name="5-Point Star 15">
            <a:extLst>
              <a:ext uri="{FF2B5EF4-FFF2-40B4-BE49-F238E27FC236}">
                <a16:creationId xmlns:a16="http://schemas.microsoft.com/office/drawing/2014/main" id="{5E99849F-9233-7F45-BAF9-3D45B056D363}"/>
              </a:ext>
            </a:extLst>
          </p:cNvPr>
          <p:cNvSpPr/>
          <p:nvPr/>
        </p:nvSpPr>
        <p:spPr>
          <a:xfrm>
            <a:off x="1761587" y="5375834"/>
            <a:ext cx="246534" cy="240243"/>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2356533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ea typeface="Times New Roman" pitchFamily="-52" charset="0"/>
                <a:cs typeface="Times New Roman" pitchFamily="-52" charset="0"/>
              </a:rPr>
              <a:t>Why do we map to a reference? </a:t>
            </a:r>
            <a:endParaRPr lang="en-US" dirty="0"/>
          </a:p>
        </p:txBody>
      </p:sp>
      <p:sp>
        <p:nvSpPr>
          <p:cNvPr id="3" name="Content Placeholder 2"/>
          <p:cNvSpPr>
            <a:spLocks noGrp="1"/>
          </p:cNvSpPr>
          <p:nvPr>
            <p:ph idx="1"/>
          </p:nvPr>
        </p:nvSpPr>
        <p:spPr/>
        <p:txBody>
          <a:bodyPr>
            <a:normAutofit/>
          </a:bodyPr>
          <a:lstStyle/>
          <a:p>
            <a:r>
              <a:rPr lang="en-GB" dirty="0">
                <a:ea typeface="Times New Roman" pitchFamily="-52" charset="0"/>
                <a:cs typeface="Times New Roman" pitchFamily="-52" charset="0"/>
              </a:rPr>
              <a:t>Identify variation:</a:t>
            </a:r>
          </a:p>
          <a:p>
            <a:pPr lvl="1">
              <a:buFont typeface="Arial" panose="020B0604020202020204" pitchFamily="34" charset="0"/>
              <a:buChar char="•"/>
            </a:pPr>
            <a:r>
              <a:rPr lang="en-GB" dirty="0">
                <a:solidFill>
                  <a:srgbClr val="FF0000"/>
                </a:solidFill>
                <a:ea typeface="Times New Roman" pitchFamily="-52" charset="0"/>
                <a:cs typeface="Times New Roman" pitchFamily="-52" charset="0"/>
              </a:rPr>
              <a:t>Single Nucleotide Polymorphisms (SNPs), </a:t>
            </a:r>
          </a:p>
          <a:p>
            <a:pPr lvl="1">
              <a:buFont typeface="Arial" panose="020B0604020202020204" pitchFamily="34" charset="0"/>
              <a:buChar char="•"/>
            </a:pPr>
            <a:r>
              <a:rPr lang="en-GB" u="sng" dirty="0">
                <a:solidFill>
                  <a:srgbClr val="FF0000"/>
                </a:solidFill>
                <a:ea typeface="Times New Roman" pitchFamily="-52" charset="0"/>
                <a:cs typeface="Times New Roman" pitchFamily="-52" charset="0"/>
              </a:rPr>
              <a:t>in</a:t>
            </a:r>
            <a:r>
              <a:rPr lang="en-GB" dirty="0">
                <a:solidFill>
                  <a:srgbClr val="FF0000"/>
                </a:solidFill>
                <a:ea typeface="Times New Roman" pitchFamily="-52" charset="0"/>
                <a:cs typeface="Times New Roman" pitchFamily="-52" charset="0"/>
              </a:rPr>
              <a:t>sertions and </a:t>
            </a:r>
            <a:r>
              <a:rPr lang="en-GB" u="sng" dirty="0">
                <a:solidFill>
                  <a:srgbClr val="FF0000"/>
                </a:solidFill>
                <a:ea typeface="Times New Roman" pitchFamily="-52" charset="0"/>
                <a:cs typeface="Times New Roman" pitchFamily="-52" charset="0"/>
              </a:rPr>
              <a:t>del</a:t>
            </a:r>
            <a:r>
              <a:rPr lang="en-GB" dirty="0">
                <a:solidFill>
                  <a:srgbClr val="FF0000"/>
                </a:solidFill>
                <a:ea typeface="Times New Roman" pitchFamily="-52" charset="0"/>
                <a:cs typeface="Times New Roman" pitchFamily="-52" charset="0"/>
              </a:rPr>
              <a:t>etions (indels) </a:t>
            </a:r>
          </a:p>
          <a:p>
            <a:pPr lvl="1">
              <a:buFont typeface="Arial" panose="020B0604020202020204" pitchFamily="34" charset="0"/>
              <a:buChar char="•"/>
            </a:pPr>
            <a:r>
              <a:rPr lang="en-GB" dirty="0">
                <a:solidFill>
                  <a:schemeClr val="tx1">
                    <a:lumMod val="50000"/>
                    <a:lumOff val="50000"/>
                  </a:schemeClr>
                </a:solidFill>
                <a:ea typeface="Times New Roman" pitchFamily="-52" charset="0"/>
                <a:cs typeface="Times New Roman" pitchFamily="-52" charset="0"/>
              </a:rPr>
              <a:t>Copy Number Variants (CNVs) between variants of the same bacteria.</a:t>
            </a:r>
          </a:p>
          <a:p>
            <a:pPr lvl="1">
              <a:buFont typeface="Arial" panose="020B0604020202020204" pitchFamily="34" charset="0"/>
              <a:buChar char="•"/>
            </a:pPr>
            <a:r>
              <a:rPr lang="en-GB" dirty="0">
                <a:solidFill>
                  <a:schemeClr val="tx1">
                    <a:lumMod val="50000"/>
                    <a:lumOff val="50000"/>
                  </a:schemeClr>
                </a:solidFill>
                <a:ea typeface="Times New Roman" pitchFamily="-52" charset="0"/>
                <a:cs typeface="Times New Roman" pitchFamily="-52" charset="0"/>
              </a:rPr>
              <a:t>Presence / absence of genes (AMR)</a:t>
            </a:r>
          </a:p>
          <a:p>
            <a:endParaRPr lang="en-US" dirty="0"/>
          </a:p>
        </p:txBody>
      </p:sp>
    </p:spTree>
    <p:extLst>
      <p:ext uri="{BB962C8B-B14F-4D97-AF65-F5344CB8AC3E}">
        <p14:creationId xmlns:p14="http://schemas.microsoft.com/office/powerpoint/2010/main" val="152424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EB0F-0DB0-CB48-A868-B897A7766D65}"/>
              </a:ext>
            </a:extLst>
          </p:cNvPr>
          <p:cNvSpPr>
            <a:spLocks noGrp="1"/>
          </p:cNvSpPr>
          <p:nvPr>
            <p:ph type="title"/>
          </p:nvPr>
        </p:nvSpPr>
        <p:spPr/>
        <p:txBody>
          <a:bodyPr>
            <a:normAutofit fontScale="90000"/>
          </a:bodyPr>
          <a:lstStyle/>
          <a:p>
            <a:r>
              <a:rPr lang="en-GB" dirty="0"/>
              <a:t>Single Nucleotide Polymorphisms (SNPs)</a:t>
            </a:r>
          </a:p>
        </p:txBody>
      </p:sp>
      <p:pic>
        <p:nvPicPr>
          <p:cNvPr id="4" name="Picture 3">
            <a:extLst>
              <a:ext uri="{FF2B5EF4-FFF2-40B4-BE49-F238E27FC236}">
                <a16:creationId xmlns:a16="http://schemas.microsoft.com/office/drawing/2014/main" id="{B67697D5-4418-D24E-8BE2-5895AB63BA4B}"/>
              </a:ext>
            </a:extLst>
          </p:cNvPr>
          <p:cNvPicPr>
            <a:picLocks noChangeAspect="1"/>
          </p:cNvPicPr>
          <p:nvPr/>
        </p:nvPicPr>
        <p:blipFill>
          <a:blip r:embed="rId2"/>
          <a:stretch>
            <a:fillRect/>
          </a:stretch>
        </p:blipFill>
        <p:spPr>
          <a:xfrm>
            <a:off x="2125795" y="1689370"/>
            <a:ext cx="5170408" cy="2337520"/>
          </a:xfrm>
          <a:prstGeom prst="rect">
            <a:avLst/>
          </a:prstGeom>
        </p:spPr>
      </p:pic>
      <p:sp>
        <p:nvSpPr>
          <p:cNvPr id="5" name="Rectangle 4">
            <a:extLst>
              <a:ext uri="{FF2B5EF4-FFF2-40B4-BE49-F238E27FC236}">
                <a16:creationId xmlns:a16="http://schemas.microsoft.com/office/drawing/2014/main" id="{9D252D42-CACC-3F4F-9E85-EB0A5C3E4EB4}"/>
              </a:ext>
            </a:extLst>
          </p:cNvPr>
          <p:cNvSpPr/>
          <p:nvPr/>
        </p:nvSpPr>
        <p:spPr>
          <a:xfrm>
            <a:off x="0" y="4083178"/>
            <a:ext cx="2988400" cy="430887"/>
          </a:xfrm>
          <a:prstGeom prst="rect">
            <a:avLst/>
          </a:prstGeom>
        </p:spPr>
        <p:txBody>
          <a:bodyPr wrap="square">
            <a:spAutoFit/>
          </a:bodyPr>
          <a:lstStyle/>
          <a:p>
            <a:r>
              <a:rPr lang="en-GB" sz="1100" dirty="0"/>
              <a:t>https://</a:t>
            </a:r>
            <a:r>
              <a:rPr lang="en-GB" sz="1100" dirty="0" err="1"/>
              <a:t>aschuerch.github.io</a:t>
            </a:r>
            <a:r>
              <a:rPr lang="en-GB" sz="1100" dirty="0"/>
              <a:t>/</a:t>
            </a:r>
            <a:r>
              <a:rPr lang="en-GB" sz="1100" dirty="0" err="1"/>
              <a:t>MolecularEpidemiology_AnalysisWGS</a:t>
            </a:r>
            <a:r>
              <a:rPr lang="en-GB" sz="1100" dirty="0"/>
              <a:t>/09-SNPphylo/</a:t>
            </a:r>
            <a:r>
              <a:rPr lang="en-GB" sz="1100" dirty="0" err="1"/>
              <a:t>index.html</a:t>
            </a:r>
            <a:endParaRPr lang="en-GB" sz="1100" dirty="0"/>
          </a:p>
        </p:txBody>
      </p:sp>
    </p:spTree>
    <p:extLst>
      <p:ext uri="{BB962C8B-B14F-4D97-AF65-F5344CB8AC3E}">
        <p14:creationId xmlns:p14="http://schemas.microsoft.com/office/powerpoint/2010/main" val="140675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F23F-2FFB-2A4F-B993-EFA558F7D1AE}"/>
              </a:ext>
            </a:extLst>
          </p:cNvPr>
          <p:cNvSpPr>
            <a:spLocks noGrp="1"/>
          </p:cNvSpPr>
          <p:nvPr>
            <p:ph type="title"/>
          </p:nvPr>
        </p:nvSpPr>
        <p:spPr/>
        <p:txBody>
          <a:bodyPr/>
          <a:lstStyle/>
          <a:p>
            <a:r>
              <a:rPr lang="en-GB" dirty="0"/>
              <a:t>INDELS</a:t>
            </a:r>
          </a:p>
        </p:txBody>
      </p:sp>
      <p:pic>
        <p:nvPicPr>
          <p:cNvPr id="4" name="Picture 3">
            <a:extLst>
              <a:ext uri="{FF2B5EF4-FFF2-40B4-BE49-F238E27FC236}">
                <a16:creationId xmlns:a16="http://schemas.microsoft.com/office/drawing/2014/main" id="{02A01915-C20C-6E4D-AA2B-3C2F6FEFB75A}"/>
              </a:ext>
            </a:extLst>
          </p:cNvPr>
          <p:cNvPicPr>
            <a:picLocks noChangeAspect="1"/>
          </p:cNvPicPr>
          <p:nvPr/>
        </p:nvPicPr>
        <p:blipFill>
          <a:blip r:embed="rId2"/>
          <a:stretch>
            <a:fillRect/>
          </a:stretch>
        </p:blipFill>
        <p:spPr>
          <a:xfrm>
            <a:off x="222250" y="2413000"/>
            <a:ext cx="8699500" cy="2032000"/>
          </a:xfrm>
          <a:prstGeom prst="rect">
            <a:avLst/>
          </a:prstGeom>
        </p:spPr>
      </p:pic>
      <p:sp>
        <p:nvSpPr>
          <p:cNvPr id="5" name="Rectangle 4">
            <a:extLst>
              <a:ext uri="{FF2B5EF4-FFF2-40B4-BE49-F238E27FC236}">
                <a16:creationId xmlns:a16="http://schemas.microsoft.com/office/drawing/2014/main" id="{23D6700E-5FD7-8349-A2DD-4E422FCC9342}"/>
              </a:ext>
            </a:extLst>
          </p:cNvPr>
          <p:cNvSpPr/>
          <p:nvPr/>
        </p:nvSpPr>
        <p:spPr>
          <a:xfrm>
            <a:off x="222250" y="5255696"/>
            <a:ext cx="5420412" cy="369332"/>
          </a:xfrm>
          <a:prstGeom prst="rect">
            <a:avLst/>
          </a:prstGeom>
        </p:spPr>
        <p:txBody>
          <a:bodyPr wrap="square">
            <a:spAutoFit/>
          </a:bodyPr>
          <a:lstStyle/>
          <a:p>
            <a:r>
              <a:rPr lang="en-GB" dirty="0"/>
              <a:t>https://</a:t>
            </a:r>
            <a:r>
              <a:rPr lang="en-GB" dirty="0" err="1"/>
              <a:t>www.nature.com</a:t>
            </a:r>
            <a:r>
              <a:rPr lang="en-GB" dirty="0"/>
              <a:t>/articles/s41598-018-23978-z</a:t>
            </a:r>
          </a:p>
        </p:txBody>
      </p:sp>
    </p:spTree>
    <p:extLst>
      <p:ext uri="{BB962C8B-B14F-4D97-AF65-F5344CB8AC3E}">
        <p14:creationId xmlns:p14="http://schemas.microsoft.com/office/powerpoint/2010/main" val="1490842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16B3-2F17-2C47-A9BE-799B24F24C90}"/>
              </a:ext>
            </a:extLst>
          </p:cNvPr>
          <p:cNvSpPr>
            <a:spLocks noGrp="1"/>
          </p:cNvSpPr>
          <p:nvPr>
            <p:ph type="title"/>
          </p:nvPr>
        </p:nvSpPr>
        <p:spPr/>
        <p:txBody>
          <a:bodyPr/>
          <a:lstStyle/>
          <a:p>
            <a:r>
              <a:rPr lang="en-US" dirty="0"/>
              <a:t>Visualize in Artemis</a:t>
            </a:r>
          </a:p>
        </p:txBody>
      </p:sp>
      <p:pic>
        <p:nvPicPr>
          <p:cNvPr id="4" name="Content Placeholder 3" descr="one.tiff">
            <a:extLst>
              <a:ext uri="{FF2B5EF4-FFF2-40B4-BE49-F238E27FC236}">
                <a16:creationId xmlns:a16="http://schemas.microsoft.com/office/drawing/2014/main" id="{80C834FF-BC41-0048-9477-D5B39C9947E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5698" t="6383" r="19943" b="19055"/>
          <a:stretch/>
        </p:blipFill>
        <p:spPr>
          <a:xfrm>
            <a:off x="731933" y="1600200"/>
            <a:ext cx="7839158" cy="4525963"/>
          </a:xfrm>
          <a:prstGeom prst="rect">
            <a:avLst/>
          </a:prstGeom>
        </p:spPr>
      </p:pic>
    </p:spTree>
    <p:extLst>
      <p:ext uri="{BB962C8B-B14F-4D97-AF65-F5344CB8AC3E}">
        <p14:creationId xmlns:p14="http://schemas.microsoft.com/office/powerpoint/2010/main" val="784153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ea typeface="Times New Roman" pitchFamily="-52" charset="0"/>
                <a:cs typeface="Times New Roman" pitchFamily="-52" charset="0"/>
              </a:rPr>
              <a:t>Why do we map to a reference? </a:t>
            </a:r>
            <a:endParaRPr lang="en-US" dirty="0"/>
          </a:p>
        </p:txBody>
      </p:sp>
      <p:sp>
        <p:nvSpPr>
          <p:cNvPr id="3" name="Content Placeholder 2"/>
          <p:cNvSpPr>
            <a:spLocks noGrp="1"/>
          </p:cNvSpPr>
          <p:nvPr>
            <p:ph idx="1"/>
          </p:nvPr>
        </p:nvSpPr>
        <p:spPr/>
        <p:txBody>
          <a:bodyPr>
            <a:normAutofit/>
          </a:bodyPr>
          <a:lstStyle/>
          <a:p>
            <a:r>
              <a:rPr lang="en-GB" dirty="0">
                <a:ea typeface="Times New Roman" pitchFamily="-52" charset="0"/>
                <a:cs typeface="Times New Roman" pitchFamily="-52" charset="0"/>
              </a:rPr>
              <a:t>Identify variation:</a:t>
            </a:r>
          </a:p>
          <a:p>
            <a:pPr lvl="1">
              <a:buFont typeface="Arial" panose="020B0604020202020204" pitchFamily="34" charset="0"/>
              <a:buChar char="•"/>
            </a:pPr>
            <a:r>
              <a:rPr lang="en-GB" dirty="0">
                <a:solidFill>
                  <a:schemeClr val="tx1">
                    <a:lumMod val="50000"/>
                    <a:lumOff val="50000"/>
                  </a:schemeClr>
                </a:solidFill>
                <a:ea typeface="Times New Roman" pitchFamily="-52" charset="0"/>
                <a:cs typeface="Times New Roman" pitchFamily="-52" charset="0"/>
              </a:rPr>
              <a:t>Single Nucleotide Polymorphisms (SNPs), </a:t>
            </a:r>
          </a:p>
          <a:p>
            <a:pPr lvl="1">
              <a:buFont typeface="Arial" panose="020B0604020202020204" pitchFamily="34" charset="0"/>
              <a:buChar char="•"/>
            </a:pPr>
            <a:r>
              <a:rPr lang="en-GB" u="sng" dirty="0">
                <a:solidFill>
                  <a:schemeClr val="tx1">
                    <a:lumMod val="50000"/>
                    <a:lumOff val="50000"/>
                  </a:schemeClr>
                </a:solidFill>
                <a:ea typeface="Times New Roman" pitchFamily="-52" charset="0"/>
                <a:cs typeface="Times New Roman" pitchFamily="-52" charset="0"/>
              </a:rPr>
              <a:t>in</a:t>
            </a:r>
            <a:r>
              <a:rPr lang="en-GB" dirty="0">
                <a:solidFill>
                  <a:schemeClr val="tx1">
                    <a:lumMod val="50000"/>
                    <a:lumOff val="50000"/>
                  </a:schemeClr>
                </a:solidFill>
                <a:ea typeface="Times New Roman" pitchFamily="-52" charset="0"/>
                <a:cs typeface="Times New Roman" pitchFamily="-52" charset="0"/>
              </a:rPr>
              <a:t>sertions and </a:t>
            </a:r>
            <a:r>
              <a:rPr lang="en-GB" u="sng" dirty="0">
                <a:solidFill>
                  <a:schemeClr val="tx1">
                    <a:lumMod val="50000"/>
                    <a:lumOff val="50000"/>
                  </a:schemeClr>
                </a:solidFill>
                <a:ea typeface="Times New Roman" pitchFamily="-52" charset="0"/>
                <a:cs typeface="Times New Roman" pitchFamily="-52" charset="0"/>
              </a:rPr>
              <a:t>del</a:t>
            </a:r>
            <a:r>
              <a:rPr lang="en-GB" dirty="0">
                <a:solidFill>
                  <a:schemeClr val="tx1">
                    <a:lumMod val="50000"/>
                    <a:lumOff val="50000"/>
                  </a:schemeClr>
                </a:solidFill>
                <a:ea typeface="Times New Roman" pitchFamily="-52" charset="0"/>
                <a:cs typeface="Times New Roman" pitchFamily="-52" charset="0"/>
              </a:rPr>
              <a:t>etions (indels) </a:t>
            </a:r>
          </a:p>
          <a:p>
            <a:pPr lvl="1">
              <a:buFont typeface="Arial" panose="020B0604020202020204" pitchFamily="34" charset="0"/>
              <a:buChar char="•"/>
            </a:pPr>
            <a:r>
              <a:rPr lang="en-GB" dirty="0">
                <a:solidFill>
                  <a:srgbClr val="FF0000"/>
                </a:solidFill>
                <a:ea typeface="Times New Roman" pitchFamily="-52" charset="0"/>
                <a:cs typeface="Times New Roman" pitchFamily="-52" charset="0"/>
              </a:rPr>
              <a:t>Copy Number Variants (CNVs) between variants of the same bacteria.</a:t>
            </a:r>
          </a:p>
          <a:p>
            <a:pPr lvl="1">
              <a:buFont typeface="Arial" panose="020B0604020202020204" pitchFamily="34" charset="0"/>
              <a:buChar char="•"/>
            </a:pPr>
            <a:r>
              <a:rPr lang="en-GB" dirty="0">
                <a:solidFill>
                  <a:srgbClr val="FF0000"/>
                </a:solidFill>
                <a:ea typeface="Times New Roman" pitchFamily="-52" charset="0"/>
                <a:cs typeface="Times New Roman" pitchFamily="-52" charset="0"/>
              </a:rPr>
              <a:t>Presence / absence of genes (AMR)</a:t>
            </a:r>
          </a:p>
          <a:p>
            <a:endParaRPr lang="en-US" dirty="0"/>
          </a:p>
          <a:p>
            <a:endParaRPr lang="en-US" dirty="0"/>
          </a:p>
        </p:txBody>
      </p:sp>
    </p:spTree>
    <p:extLst>
      <p:ext uri="{BB962C8B-B14F-4D97-AF65-F5344CB8AC3E}">
        <p14:creationId xmlns:p14="http://schemas.microsoft.com/office/powerpoint/2010/main" val="11719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2933-5B92-5841-A63A-631099ACBA99}"/>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BB30B63B-B0CD-FD42-A3AD-B3A19570DFE8}"/>
              </a:ext>
            </a:extLst>
          </p:cNvPr>
          <p:cNvSpPr>
            <a:spLocks noGrp="1"/>
          </p:cNvSpPr>
          <p:nvPr>
            <p:ph idx="1"/>
          </p:nvPr>
        </p:nvSpPr>
        <p:spPr/>
        <p:txBody>
          <a:bodyPr/>
          <a:lstStyle/>
          <a:p>
            <a:r>
              <a:rPr lang="en-US" dirty="0"/>
              <a:t>Introduce data files required for mapping</a:t>
            </a:r>
          </a:p>
          <a:p>
            <a:r>
              <a:rPr lang="en-US" dirty="0"/>
              <a:t>Visualize mapped data in Artemis genome viewer</a:t>
            </a:r>
          </a:p>
          <a:p>
            <a:r>
              <a:rPr lang="en-US" dirty="0"/>
              <a:t>Show sequence variation </a:t>
            </a:r>
            <a:r>
              <a:rPr lang="en-US" dirty="0" err="1"/>
              <a:t>e.g</a:t>
            </a:r>
            <a:r>
              <a:rPr lang="en-US" dirty="0"/>
              <a:t> SNPs, INDELS</a:t>
            </a:r>
          </a:p>
        </p:txBody>
      </p:sp>
    </p:spTree>
    <p:extLst>
      <p:ext uri="{BB962C8B-B14F-4D97-AF65-F5344CB8AC3E}">
        <p14:creationId xmlns:p14="http://schemas.microsoft.com/office/powerpoint/2010/main" val="215960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2D919-A980-6B45-B081-3548BE83A267}"/>
              </a:ext>
            </a:extLst>
          </p:cNvPr>
          <p:cNvPicPr/>
          <p:nvPr/>
        </p:nvPicPr>
        <p:blipFill>
          <a:blip r:embed="rId3"/>
          <a:stretch>
            <a:fillRect/>
          </a:stretch>
        </p:blipFill>
        <p:spPr>
          <a:xfrm>
            <a:off x="1757363" y="4086540"/>
            <a:ext cx="5943600" cy="2399665"/>
          </a:xfrm>
          <a:prstGeom prst="rect">
            <a:avLst/>
          </a:prstGeom>
        </p:spPr>
      </p:pic>
      <p:pic>
        <p:nvPicPr>
          <p:cNvPr id="3" name="Picture 2">
            <a:extLst>
              <a:ext uri="{FF2B5EF4-FFF2-40B4-BE49-F238E27FC236}">
                <a16:creationId xmlns:a16="http://schemas.microsoft.com/office/drawing/2014/main" id="{5E77A228-4EC7-124B-90BF-82FCA677CC91}"/>
              </a:ext>
            </a:extLst>
          </p:cNvPr>
          <p:cNvPicPr/>
          <p:nvPr/>
        </p:nvPicPr>
        <p:blipFill>
          <a:blip r:embed="rId4"/>
          <a:stretch>
            <a:fillRect/>
          </a:stretch>
        </p:blipFill>
        <p:spPr>
          <a:xfrm>
            <a:off x="1871663" y="328615"/>
            <a:ext cx="5943600" cy="4039235"/>
          </a:xfrm>
          <a:prstGeom prst="rect">
            <a:avLst/>
          </a:prstGeom>
        </p:spPr>
      </p:pic>
      <p:sp>
        <p:nvSpPr>
          <p:cNvPr id="7" name="Title 6">
            <a:extLst>
              <a:ext uri="{FF2B5EF4-FFF2-40B4-BE49-F238E27FC236}">
                <a16:creationId xmlns:a16="http://schemas.microsoft.com/office/drawing/2014/main" id="{DEF60137-C7AB-6B40-A581-624FD6F8F03B}"/>
              </a:ext>
            </a:extLst>
          </p:cNvPr>
          <p:cNvSpPr>
            <a:spLocks noGrp="1"/>
          </p:cNvSpPr>
          <p:nvPr>
            <p:ph type="title"/>
          </p:nvPr>
        </p:nvSpPr>
        <p:spPr>
          <a:xfrm>
            <a:off x="457200" y="95345"/>
            <a:ext cx="8229600" cy="1143000"/>
          </a:xfrm>
        </p:spPr>
        <p:txBody>
          <a:bodyPr>
            <a:normAutofit/>
          </a:bodyPr>
          <a:lstStyle/>
          <a:p>
            <a:r>
              <a:rPr lang="en-US" dirty="0"/>
              <a:t>Copy number variation</a:t>
            </a:r>
            <a:endParaRPr lang="en-GB" dirty="0"/>
          </a:p>
        </p:txBody>
      </p:sp>
    </p:spTree>
    <p:extLst>
      <p:ext uri="{BB962C8B-B14F-4D97-AF65-F5344CB8AC3E}">
        <p14:creationId xmlns:p14="http://schemas.microsoft.com/office/powerpoint/2010/main" val="70711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F981-52F0-4B4A-BCD3-98FFA3D79B58}"/>
              </a:ext>
            </a:extLst>
          </p:cNvPr>
          <p:cNvSpPr>
            <a:spLocks noGrp="1"/>
          </p:cNvSpPr>
          <p:nvPr>
            <p:ph type="title"/>
          </p:nvPr>
        </p:nvSpPr>
        <p:spPr/>
        <p:txBody>
          <a:bodyPr/>
          <a:lstStyle/>
          <a:p>
            <a:r>
              <a:rPr lang="en-GB" dirty="0"/>
              <a:t>Gene presence/absence: AMR</a:t>
            </a:r>
          </a:p>
        </p:txBody>
      </p:sp>
      <p:sp>
        <p:nvSpPr>
          <p:cNvPr id="3" name="Content Placeholder 2">
            <a:extLst>
              <a:ext uri="{FF2B5EF4-FFF2-40B4-BE49-F238E27FC236}">
                <a16:creationId xmlns:a16="http://schemas.microsoft.com/office/drawing/2014/main" id="{D9BC94BC-6DB1-E840-BD3D-41E62C706D83}"/>
              </a:ext>
            </a:extLst>
          </p:cNvPr>
          <p:cNvSpPr>
            <a:spLocks noGrp="1"/>
          </p:cNvSpPr>
          <p:nvPr>
            <p:ph idx="1"/>
          </p:nvPr>
        </p:nvSpPr>
        <p:spPr/>
        <p:txBody>
          <a:bodyPr>
            <a:normAutofit/>
          </a:bodyPr>
          <a:lstStyle/>
          <a:p>
            <a:r>
              <a:rPr lang="en-GB" dirty="0"/>
              <a:t>Absence/Deletions is easier to spot</a:t>
            </a:r>
          </a:p>
          <a:p>
            <a:r>
              <a:rPr lang="en-GB" dirty="0"/>
              <a:t>*To identify insertions is a little tricky. </a:t>
            </a:r>
          </a:p>
          <a:p>
            <a:endParaRPr lang="en-GB" dirty="0"/>
          </a:p>
          <a:p>
            <a:pPr marL="0" indent="0">
              <a:buNone/>
            </a:pPr>
            <a:endParaRPr lang="en-GB" dirty="0"/>
          </a:p>
        </p:txBody>
      </p:sp>
      <p:pic>
        <p:nvPicPr>
          <p:cNvPr id="5" name="Picture 4">
            <a:extLst>
              <a:ext uri="{FF2B5EF4-FFF2-40B4-BE49-F238E27FC236}">
                <a16:creationId xmlns:a16="http://schemas.microsoft.com/office/drawing/2014/main" id="{BD63F063-B258-FB43-81C1-B2FEF602D3CC}"/>
              </a:ext>
            </a:extLst>
          </p:cNvPr>
          <p:cNvPicPr>
            <a:picLocks noChangeAspect="1"/>
          </p:cNvPicPr>
          <p:nvPr/>
        </p:nvPicPr>
        <p:blipFill>
          <a:blip r:embed="rId3"/>
          <a:stretch>
            <a:fillRect/>
          </a:stretch>
        </p:blipFill>
        <p:spPr>
          <a:xfrm>
            <a:off x="1874653" y="2819717"/>
            <a:ext cx="6619461" cy="3489008"/>
          </a:xfrm>
          <a:prstGeom prst="rect">
            <a:avLst/>
          </a:prstGeom>
        </p:spPr>
      </p:pic>
      <p:sp>
        <p:nvSpPr>
          <p:cNvPr id="6" name="TextBox 5">
            <a:extLst>
              <a:ext uri="{FF2B5EF4-FFF2-40B4-BE49-F238E27FC236}">
                <a16:creationId xmlns:a16="http://schemas.microsoft.com/office/drawing/2014/main" id="{B997A96D-E0F6-2B49-AC0A-1B71BF5D9706}"/>
              </a:ext>
            </a:extLst>
          </p:cNvPr>
          <p:cNvSpPr txBox="1"/>
          <p:nvPr/>
        </p:nvSpPr>
        <p:spPr>
          <a:xfrm>
            <a:off x="636104" y="4899991"/>
            <a:ext cx="1045864" cy="369332"/>
          </a:xfrm>
          <a:prstGeom prst="rect">
            <a:avLst/>
          </a:prstGeom>
          <a:noFill/>
        </p:spPr>
        <p:txBody>
          <a:bodyPr wrap="none" rtlCol="0">
            <a:spAutoFit/>
          </a:bodyPr>
          <a:lstStyle/>
          <a:p>
            <a:r>
              <a:rPr lang="en-US" dirty="0"/>
              <a:t>Deletion:</a:t>
            </a:r>
          </a:p>
        </p:txBody>
      </p:sp>
    </p:spTree>
    <p:extLst>
      <p:ext uri="{BB962C8B-B14F-4D97-AF65-F5344CB8AC3E}">
        <p14:creationId xmlns:p14="http://schemas.microsoft.com/office/powerpoint/2010/main" val="284560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DCCA-C059-324D-886A-C076B478E4E0}"/>
              </a:ext>
            </a:extLst>
          </p:cNvPr>
          <p:cNvSpPr>
            <a:spLocks noGrp="1"/>
          </p:cNvSpPr>
          <p:nvPr>
            <p:ph type="title"/>
          </p:nvPr>
        </p:nvSpPr>
        <p:spPr/>
        <p:txBody>
          <a:bodyPr/>
          <a:lstStyle/>
          <a:p>
            <a:r>
              <a:rPr lang="en-US" dirty="0"/>
              <a:t>Gene insertions/novel genes</a:t>
            </a:r>
          </a:p>
        </p:txBody>
      </p:sp>
      <p:sp>
        <p:nvSpPr>
          <p:cNvPr id="3" name="Content Placeholder 2">
            <a:extLst>
              <a:ext uri="{FF2B5EF4-FFF2-40B4-BE49-F238E27FC236}">
                <a16:creationId xmlns:a16="http://schemas.microsoft.com/office/drawing/2014/main" id="{BE7F7833-14B7-9549-B49D-4452ED4798F0}"/>
              </a:ext>
            </a:extLst>
          </p:cNvPr>
          <p:cNvSpPr>
            <a:spLocks noGrp="1"/>
          </p:cNvSpPr>
          <p:nvPr>
            <p:ph idx="1"/>
          </p:nvPr>
        </p:nvSpPr>
        <p:spPr/>
        <p:txBody>
          <a:bodyPr/>
          <a:lstStyle/>
          <a:p>
            <a:r>
              <a:rPr lang="en-US" dirty="0"/>
              <a:t>In this instance you must investigate:</a:t>
            </a:r>
          </a:p>
          <a:p>
            <a:pPr lvl="1"/>
            <a:r>
              <a:rPr lang="en-US" dirty="0"/>
              <a:t>Metadata (phenotype)</a:t>
            </a:r>
          </a:p>
          <a:p>
            <a:pPr lvl="1"/>
            <a:r>
              <a:rPr lang="en-US" dirty="0"/>
              <a:t>Map to a different reference</a:t>
            </a:r>
          </a:p>
          <a:p>
            <a:pPr lvl="1"/>
            <a:r>
              <a:rPr lang="en-US" dirty="0"/>
              <a:t> If AMR/Virulence – map to a database</a:t>
            </a:r>
          </a:p>
          <a:p>
            <a:pPr lvl="1"/>
            <a:r>
              <a:rPr lang="en-US" dirty="0"/>
              <a:t>Assembly</a:t>
            </a:r>
          </a:p>
        </p:txBody>
      </p:sp>
    </p:spTree>
    <p:extLst>
      <p:ext uri="{BB962C8B-B14F-4D97-AF65-F5344CB8AC3E}">
        <p14:creationId xmlns:p14="http://schemas.microsoft.com/office/powerpoint/2010/main" val="3478153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exercise:</a:t>
            </a:r>
          </a:p>
        </p:txBody>
      </p:sp>
      <p:sp>
        <p:nvSpPr>
          <p:cNvPr id="3" name="Content Placeholder 2"/>
          <p:cNvSpPr>
            <a:spLocks noGrp="1"/>
          </p:cNvSpPr>
          <p:nvPr>
            <p:ph idx="1"/>
          </p:nvPr>
        </p:nvSpPr>
        <p:spPr/>
        <p:txBody>
          <a:bodyPr/>
          <a:lstStyle/>
          <a:p>
            <a:endParaRPr lang="en-US" dirty="0"/>
          </a:p>
        </p:txBody>
      </p:sp>
      <p:pic>
        <p:nvPicPr>
          <p:cNvPr id="5" name="Picture 4" descr="pica.tiff"/>
          <p:cNvPicPr>
            <a:picLocks noChangeAspect="1"/>
          </p:cNvPicPr>
          <p:nvPr/>
        </p:nvPicPr>
        <p:blipFill rotWithShape="1">
          <a:blip r:embed="rId2" cstate="screen">
            <a:extLst>
              <a:ext uri="{28A0092B-C50C-407E-A947-70E740481C1C}">
                <a14:useLocalDpi xmlns:a14="http://schemas.microsoft.com/office/drawing/2010/main"/>
              </a:ext>
            </a:extLst>
          </a:blip>
          <a:srcRect t="3676" r="7362" b="21223"/>
          <a:stretch/>
        </p:blipFill>
        <p:spPr>
          <a:xfrm>
            <a:off x="457200" y="1600200"/>
            <a:ext cx="8461021" cy="4287063"/>
          </a:xfrm>
          <a:prstGeom prst="rect">
            <a:avLst/>
          </a:prstGeom>
        </p:spPr>
      </p:pic>
      <p:pic>
        <p:nvPicPr>
          <p:cNvPr id="6" name="Picture 5" descr="pica.tiff"/>
          <p:cNvPicPr>
            <a:picLocks noChangeAspect="1"/>
          </p:cNvPicPr>
          <p:nvPr/>
        </p:nvPicPr>
        <p:blipFill rotWithShape="1">
          <a:blip r:embed="rId3" cstate="screen">
            <a:extLst>
              <a:ext uri="{28A0092B-C50C-407E-A947-70E740481C1C}">
                <a14:useLocalDpi xmlns:a14="http://schemas.microsoft.com/office/drawing/2010/main"/>
              </a:ext>
            </a:extLst>
          </a:blip>
          <a:srcRect r="49482"/>
          <a:stretch/>
        </p:blipFill>
        <p:spPr>
          <a:xfrm>
            <a:off x="3994156" y="3007752"/>
            <a:ext cx="3414404" cy="2479701"/>
          </a:xfrm>
          <a:prstGeom prst="rect">
            <a:avLst/>
          </a:prstGeom>
        </p:spPr>
      </p:pic>
    </p:spTree>
    <p:extLst>
      <p:ext uri="{BB962C8B-B14F-4D97-AF65-F5344CB8AC3E}">
        <p14:creationId xmlns:p14="http://schemas.microsoft.com/office/powerpoint/2010/main" val="1359760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6A0D-EC91-5B40-B270-8A254D3A81C0}"/>
              </a:ext>
            </a:extLst>
          </p:cNvPr>
          <p:cNvSpPr>
            <a:spLocks noGrp="1"/>
          </p:cNvSpPr>
          <p:nvPr>
            <p:ph type="title"/>
          </p:nvPr>
        </p:nvSpPr>
        <p:spPr/>
        <p:txBody>
          <a:bodyPr/>
          <a:lstStyle/>
          <a:p>
            <a:r>
              <a:rPr lang="en-US" i="1" dirty="0"/>
              <a:t>Chlamydia trachomatis</a:t>
            </a:r>
          </a:p>
        </p:txBody>
      </p:sp>
      <p:pic>
        <p:nvPicPr>
          <p:cNvPr id="6" name="Picture 5">
            <a:extLst>
              <a:ext uri="{FF2B5EF4-FFF2-40B4-BE49-F238E27FC236}">
                <a16:creationId xmlns:a16="http://schemas.microsoft.com/office/drawing/2014/main" id="{0F405733-2B5B-D041-B7BA-97B87826CAC0}"/>
              </a:ext>
            </a:extLst>
          </p:cNvPr>
          <p:cNvPicPr>
            <a:picLocks noChangeAspect="1"/>
          </p:cNvPicPr>
          <p:nvPr/>
        </p:nvPicPr>
        <p:blipFill>
          <a:blip r:embed="rId3"/>
          <a:stretch>
            <a:fillRect/>
          </a:stretch>
        </p:blipFill>
        <p:spPr>
          <a:xfrm>
            <a:off x="1245385" y="2290761"/>
            <a:ext cx="6653230" cy="3552825"/>
          </a:xfrm>
          <a:prstGeom prst="rect">
            <a:avLst/>
          </a:prstGeom>
        </p:spPr>
      </p:pic>
      <p:sp>
        <p:nvSpPr>
          <p:cNvPr id="7" name="TextBox 6">
            <a:extLst>
              <a:ext uri="{FF2B5EF4-FFF2-40B4-BE49-F238E27FC236}">
                <a16:creationId xmlns:a16="http://schemas.microsoft.com/office/drawing/2014/main" id="{AB610C30-7221-864E-933B-531B4A002517}"/>
              </a:ext>
            </a:extLst>
          </p:cNvPr>
          <p:cNvSpPr txBox="1"/>
          <p:nvPr/>
        </p:nvSpPr>
        <p:spPr>
          <a:xfrm>
            <a:off x="1245385" y="1921429"/>
            <a:ext cx="7200900" cy="369332"/>
          </a:xfrm>
          <a:prstGeom prst="rect">
            <a:avLst/>
          </a:prstGeom>
          <a:noFill/>
        </p:spPr>
        <p:txBody>
          <a:bodyPr wrap="square" rtlCol="0">
            <a:spAutoFit/>
          </a:bodyPr>
          <a:lstStyle/>
          <a:p>
            <a:r>
              <a:rPr lang="en-US" dirty="0"/>
              <a:t>Classification by tissue tropism</a:t>
            </a:r>
          </a:p>
        </p:txBody>
      </p:sp>
      <p:sp>
        <p:nvSpPr>
          <p:cNvPr id="8" name="Rectangle 7">
            <a:extLst>
              <a:ext uri="{FF2B5EF4-FFF2-40B4-BE49-F238E27FC236}">
                <a16:creationId xmlns:a16="http://schemas.microsoft.com/office/drawing/2014/main" id="{3448D335-6753-C840-83D1-FAE740C09C37}"/>
              </a:ext>
            </a:extLst>
          </p:cNvPr>
          <p:cNvSpPr/>
          <p:nvPr/>
        </p:nvSpPr>
        <p:spPr>
          <a:xfrm>
            <a:off x="1245385" y="5843586"/>
            <a:ext cx="6326990" cy="307777"/>
          </a:xfrm>
          <a:prstGeom prst="rect">
            <a:avLst/>
          </a:prstGeom>
        </p:spPr>
        <p:txBody>
          <a:bodyPr wrap="square">
            <a:spAutoFit/>
          </a:bodyPr>
          <a:lstStyle/>
          <a:p>
            <a:r>
              <a:rPr lang="en-US" sz="1400" dirty="0"/>
              <a:t>https://</a:t>
            </a:r>
            <a:r>
              <a:rPr lang="en-US" sz="1400" dirty="0" err="1"/>
              <a:t>www.futuremedicine.com</a:t>
            </a:r>
            <a:r>
              <a:rPr lang="en-US" sz="1400" dirty="0"/>
              <a:t>/</a:t>
            </a:r>
            <a:r>
              <a:rPr lang="en-US" sz="1400" dirty="0" err="1"/>
              <a:t>doi</a:t>
            </a:r>
            <a:r>
              <a:rPr lang="en-US" sz="1400" dirty="0"/>
              <a:t>/full/10.2217/fmb.13.80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T_genomes2.tiff"/>
          <p:cNvPicPr>
            <a:picLocks noChangeAspect="1"/>
          </p:cNvPicPr>
          <p:nvPr/>
        </p:nvPicPr>
        <p:blipFill rotWithShape="1">
          <a:blip r:embed="rId3" cstate="screen">
            <a:extLst>
              <a:ext uri="{28A0092B-C50C-407E-A947-70E740481C1C}">
                <a14:useLocalDpi xmlns:a14="http://schemas.microsoft.com/office/drawing/2010/main"/>
              </a:ext>
            </a:extLst>
          </a:blip>
          <a:srcRect l="2273" t="3204" r="3535"/>
          <a:stretch/>
        </p:blipFill>
        <p:spPr>
          <a:xfrm>
            <a:off x="323273" y="927100"/>
            <a:ext cx="8612909" cy="5546412"/>
          </a:xfrm>
          <a:prstGeom prst="rect">
            <a:avLst/>
          </a:prstGeom>
        </p:spPr>
      </p:pic>
      <p:sp>
        <p:nvSpPr>
          <p:cNvPr id="5" name="Text Box 7"/>
          <p:cNvSpPr txBox="1">
            <a:spLocks noChangeArrowheads="1"/>
          </p:cNvSpPr>
          <p:nvPr/>
        </p:nvSpPr>
        <p:spPr bwMode="auto">
          <a:xfrm>
            <a:off x="528642" y="100015"/>
            <a:ext cx="7821180" cy="400110"/>
          </a:xfrm>
          <a:prstGeom prst="rect">
            <a:avLst/>
          </a:prstGeom>
          <a:noFill/>
          <a:ln w="9525">
            <a:noFill/>
            <a:miter lim="800000"/>
            <a:headEnd/>
            <a:tailEnd/>
          </a:ln>
        </p:spPr>
        <p:txBody>
          <a:bodyPr wrap="none">
            <a:prstTxWarp prst="textNoShape">
              <a:avLst/>
            </a:prstTxWarp>
            <a:spAutoFit/>
          </a:bodyPr>
          <a:lstStyle/>
          <a:p>
            <a:r>
              <a:rPr lang="en-US" sz="2000" dirty="0"/>
              <a:t>Whole Genome alignments. How do you distinguish between the strains?</a:t>
            </a:r>
          </a:p>
        </p:txBody>
      </p:sp>
      <p:sp>
        <p:nvSpPr>
          <p:cNvPr id="7" name="Text Box 6"/>
          <p:cNvSpPr txBox="1">
            <a:spLocks noChangeArrowheads="1"/>
          </p:cNvSpPr>
          <p:nvPr/>
        </p:nvSpPr>
        <p:spPr bwMode="auto">
          <a:xfrm>
            <a:off x="207818" y="4226374"/>
            <a:ext cx="1019175" cy="579437"/>
          </a:xfrm>
          <a:prstGeom prst="rect">
            <a:avLst/>
          </a:prstGeom>
          <a:noFill/>
          <a:ln w="9525">
            <a:noFill/>
            <a:miter lim="800000"/>
            <a:headEnd/>
            <a:tailEnd/>
          </a:ln>
        </p:spPr>
        <p:txBody>
          <a:bodyPr wrap="none">
            <a:prstTxWarp prst="textNoShape">
              <a:avLst/>
            </a:prstTxWarp>
            <a:spAutoFit/>
          </a:bodyPr>
          <a:lstStyle/>
          <a:p>
            <a:r>
              <a:rPr lang="en-US" sz="3200" dirty="0">
                <a:latin typeface="Times New Roman" charset="0"/>
              </a:rPr>
              <a:t>LGV</a:t>
            </a:r>
            <a:endParaRPr lang="en-US" sz="4800" dirty="0"/>
          </a:p>
        </p:txBody>
      </p:sp>
      <p:sp>
        <p:nvSpPr>
          <p:cNvPr id="8" name="Text Box 6"/>
          <p:cNvSpPr txBox="1">
            <a:spLocks noChangeArrowheads="1"/>
          </p:cNvSpPr>
          <p:nvPr/>
        </p:nvSpPr>
        <p:spPr bwMode="auto">
          <a:xfrm>
            <a:off x="207818" y="6032621"/>
            <a:ext cx="1784262" cy="584776"/>
          </a:xfrm>
          <a:prstGeom prst="rect">
            <a:avLst/>
          </a:prstGeom>
          <a:noFill/>
          <a:ln w="9525">
            <a:noFill/>
            <a:miter lim="800000"/>
            <a:headEnd/>
            <a:tailEnd/>
          </a:ln>
        </p:spPr>
        <p:txBody>
          <a:bodyPr wrap="none">
            <a:prstTxWarp prst="textNoShape">
              <a:avLst/>
            </a:prstTxWarp>
            <a:spAutoFit/>
          </a:bodyPr>
          <a:lstStyle/>
          <a:p>
            <a:r>
              <a:rPr lang="en-US" sz="3200" dirty="0">
                <a:latin typeface="Times New Roman" charset="0"/>
              </a:rPr>
              <a:t>LGV L2b</a:t>
            </a:r>
            <a:endParaRPr lang="en-US" sz="4800" dirty="0"/>
          </a:p>
        </p:txBody>
      </p:sp>
      <p:sp>
        <p:nvSpPr>
          <p:cNvPr id="9" name="Text Box 6"/>
          <p:cNvSpPr txBox="1">
            <a:spLocks noChangeArrowheads="1"/>
          </p:cNvSpPr>
          <p:nvPr/>
        </p:nvSpPr>
        <p:spPr bwMode="auto">
          <a:xfrm>
            <a:off x="207818" y="2392955"/>
            <a:ext cx="1301157" cy="584776"/>
          </a:xfrm>
          <a:prstGeom prst="rect">
            <a:avLst/>
          </a:prstGeom>
          <a:noFill/>
          <a:ln w="9525">
            <a:noFill/>
            <a:miter lim="800000"/>
            <a:headEnd/>
            <a:tailEnd/>
          </a:ln>
        </p:spPr>
        <p:txBody>
          <a:bodyPr wrap="none">
            <a:prstTxWarp prst="textNoShape">
              <a:avLst/>
            </a:prstTxWarp>
            <a:spAutoFit/>
          </a:bodyPr>
          <a:lstStyle/>
          <a:p>
            <a:r>
              <a:rPr lang="en-US" sz="3200" dirty="0">
                <a:latin typeface="Times New Roman" charset="0"/>
              </a:rPr>
              <a:t>Ocular</a:t>
            </a:r>
            <a:endParaRPr lang="en-US" sz="4800" dirty="0"/>
          </a:p>
        </p:txBody>
      </p:sp>
      <p:sp>
        <p:nvSpPr>
          <p:cNvPr id="10" name="Text Box 6"/>
          <p:cNvSpPr txBox="1">
            <a:spLocks noChangeArrowheads="1"/>
          </p:cNvSpPr>
          <p:nvPr/>
        </p:nvSpPr>
        <p:spPr bwMode="auto">
          <a:xfrm>
            <a:off x="207818" y="634712"/>
            <a:ext cx="800219" cy="584776"/>
          </a:xfrm>
          <a:prstGeom prst="rect">
            <a:avLst/>
          </a:prstGeom>
          <a:noFill/>
          <a:ln w="9525">
            <a:noFill/>
            <a:miter lim="800000"/>
            <a:headEnd/>
            <a:tailEnd/>
          </a:ln>
        </p:spPr>
        <p:txBody>
          <a:bodyPr wrap="none">
            <a:prstTxWarp prst="textNoShape">
              <a:avLst/>
            </a:prstTxWarp>
            <a:spAutoFit/>
          </a:bodyPr>
          <a:lstStyle/>
          <a:p>
            <a:r>
              <a:rPr lang="en-US" sz="3200" dirty="0">
                <a:latin typeface="Times New Roman" charset="0"/>
              </a:rPr>
              <a:t>STI</a:t>
            </a:r>
            <a:endParaRPr lang="en-US" sz="4800" dirty="0"/>
          </a:p>
        </p:txBody>
      </p:sp>
    </p:spTree>
    <p:extLst>
      <p:ext uri="{BB962C8B-B14F-4D97-AF65-F5344CB8AC3E}">
        <p14:creationId xmlns:p14="http://schemas.microsoft.com/office/powerpoint/2010/main" val="1610747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17FAAA-6519-6C4D-A2B6-DEA20532A1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1982" y="2016166"/>
            <a:ext cx="3829026" cy="2321711"/>
          </a:xfrm>
          <a:prstGeom prst="rect">
            <a:avLst/>
          </a:prstGeom>
        </p:spPr>
      </p:pic>
      <p:grpSp>
        <p:nvGrpSpPr>
          <p:cNvPr id="3" name="Group 38">
            <a:extLst>
              <a:ext uri="{FF2B5EF4-FFF2-40B4-BE49-F238E27FC236}">
                <a16:creationId xmlns:a16="http://schemas.microsoft.com/office/drawing/2014/main" id="{252E4427-38B1-484E-9604-418328E3BE7E}"/>
              </a:ext>
            </a:extLst>
          </p:cNvPr>
          <p:cNvGrpSpPr/>
          <p:nvPr/>
        </p:nvGrpSpPr>
        <p:grpSpPr>
          <a:xfrm>
            <a:off x="3151701" y="4795082"/>
            <a:ext cx="2417901" cy="1636773"/>
            <a:chOff x="6084287" y="1020945"/>
            <a:chExt cx="2417901" cy="1636773"/>
          </a:xfrm>
        </p:grpSpPr>
        <p:cxnSp>
          <p:nvCxnSpPr>
            <p:cNvPr id="4" name="Elbow Connector 3">
              <a:extLst>
                <a:ext uri="{FF2B5EF4-FFF2-40B4-BE49-F238E27FC236}">
                  <a16:creationId xmlns:a16="http://schemas.microsoft.com/office/drawing/2014/main" id="{3F5183FB-D5D8-F441-AFC9-3824E99055DF}"/>
                </a:ext>
              </a:extLst>
            </p:cNvPr>
            <p:cNvCxnSpPr/>
            <p:nvPr/>
          </p:nvCxnSpPr>
          <p:spPr>
            <a:xfrm flipH="1">
              <a:off x="6084287" y="1205611"/>
              <a:ext cx="1535713" cy="41998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1B975ED-C3FA-CC49-8615-BE3C809CBA85}"/>
                </a:ext>
              </a:extLst>
            </p:cNvPr>
            <p:cNvCxnSpPr/>
            <p:nvPr/>
          </p:nvCxnSpPr>
          <p:spPr>
            <a:xfrm>
              <a:off x="6858000" y="2215801"/>
              <a:ext cx="389467"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3A67B10-F227-774E-A6A9-C3AF213832AD}"/>
                </a:ext>
              </a:extLst>
            </p:cNvPr>
            <p:cNvCxnSpPr/>
            <p:nvPr/>
          </p:nvCxnSpPr>
          <p:spPr>
            <a:xfrm rot="5400000">
              <a:off x="6519417" y="1878806"/>
              <a:ext cx="675577"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00028E9-B718-334D-95CB-5016BF39991B}"/>
                </a:ext>
              </a:extLst>
            </p:cNvPr>
            <p:cNvCxnSpPr/>
            <p:nvPr/>
          </p:nvCxnSpPr>
          <p:spPr>
            <a:xfrm rot="5400000">
              <a:off x="6968067" y="2226733"/>
              <a:ext cx="558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683890A-FD52-A540-BF2E-F6533D262F10}"/>
                </a:ext>
              </a:extLst>
            </p:cNvPr>
            <p:cNvCxnSpPr/>
            <p:nvPr/>
          </p:nvCxnSpPr>
          <p:spPr>
            <a:xfrm>
              <a:off x="7231328" y="1948127"/>
              <a:ext cx="37173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0F880B0-3BCB-944D-81D8-3060850EFC87}"/>
                </a:ext>
              </a:extLst>
            </p:cNvPr>
            <p:cNvCxnSpPr/>
            <p:nvPr/>
          </p:nvCxnSpPr>
          <p:spPr>
            <a:xfrm>
              <a:off x="7248261" y="2506927"/>
              <a:ext cx="371739"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666FEB0-A009-7442-9006-3097DF9210DF}"/>
                </a:ext>
              </a:extLst>
            </p:cNvPr>
            <p:cNvSpPr txBox="1"/>
            <p:nvPr/>
          </p:nvSpPr>
          <p:spPr>
            <a:xfrm>
              <a:off x="7636938" y="1020945"/>
              <a:ext cx="646556" cy="369332"/>
            </a:xfrm>
            <a:prstGeom prst="rect">
              <a:avLst/>
            </a:prstGeom>
            <a:noFill/>
          </p:spPr>
          <p:txBody>
            <a:bodyPr wrap="none" rtlCol="0">
              <a:spAutoFit/>
            </a:bodyPr>
            <a:lstStyle/>
            <a:p>
              <a:r>
                <a:rPr lang="en-US" dirty="0"/>
                <a:t>LGV</a:t>
              </a:r>
            </a:p>
          </p:txBody>
        </p:sp>
        <p:sp>
          <p:nvSpPr>
            <p:cNvPr id="11" name="TextBox 10">
              <a:extLst>
                <a:ext uri="{FF2B5EF4-FFF2-40B4-BE49-F238E27FC236}">
                  <a16:creationId xmlns:a16="http://schemas.microsoft.com/office/drawing/2014/main" id="{C33A7CBB-880F-D14B-BB00-493DFC31C2A8}"/>
                </a:ext>
              </a:extLst>
            </p:cNvPr>
            <p:cNvSpPr txBox="1"/>
            <p:nvPr/>
          </p:nvSpPr>
          <p:spPr>
            <a:xfrm>
              <a:off x="7586139" y="1711005"/>
              <a:ext cx="916049" cy="369332"/>
            </a:xfrm>
            <a:prstGeom prst="rect">
              <a:avLst/>
            </a:prstGeom>
            <a:noFill/>
          </p:spPr>
          <p:txBody>
            <a:bodyPr wrap="none" rtlCol="0">
              <a:spAutoFit/>
            </a:bodyPr>
            <a:lstStyle/>
            <a:p>
              <a:r>
                <a:rPr lang="en-US" dirty="0"/>
                <a:t>Genital</a:t>
              </a:r>
            </a:p>
          </p:txBody>
        </p:sp>
        <p:sp>
          <p:nvSpPr>
            <p:cNvPr id="12" name="TextBox 11">
              <a:extLst>
                <a:ext uri="{FF2B5EF4-FFF2-40B4-BE49-F238E27FC236}">
                  <a16:creationId xmlns:a16="http://schemas.microsoft.com/office/drawing/2014/main" id="{403576B7-455F-B148-BFC7-67DCE92C49EE}"/>
                </a:ext>
              </a:extLst>
            </p:cNvPr>
            <p:cNvSpPr txBox="1"/>
            <p:nvPr/>
          </p:nvSpPr>
          <p:spPr>
            <a:xfrm>
              <a:off x="7636938" y="2288386"/>
              <a:ext cx="864540" cy="369332"/>
            </a:xfrm>
            <a:prstGeom prst="rect">
              <a:avLst/>
            </a:prstGeom>
            <a:noFill/>
          </p:spPr>
          <p:txBody>
            <a:bodyPr wrap="none" rtlCol="0">
              <a:spAutoFit/>
            </a:bodyPr>
            <a:lstStyle/>
            <a:p>
              <a:r>
                <a:rPr lang="en-US" dirty="0"/>
                <a:t>Ocular</a:t>
              </a:r>
            </a:p>
          </p:txBody>
        </p:sp>
      </p:grpSp>
      <p:pic>
        <p:nvPicPr>
          <p:cNvPr id="20" name="Picture 19">
            <a:extLst>
              <a:ext uri="{FF2B5EF4-FFF2-40B4-BE49-F238E27FC236}">
                <a16:creationId xmlns:a16="http://schemas.microsoft.com/office/drawing/2014/main" id="{D6ED3D15-01BB-8B45-B7FB-9D3EA1E3C9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8434" y="1832315"/>
            <a:ext cx="3675529" cy="2689411"/>
          </a:xfrm>
          <a:prstGeom prst="rect">
            <a:avLst/>
          </a:prstGeom>
        </p:spPr>
      </p:pic>
      <p:sp>
        <p:nvSpPr>
          <p:cNvPr id="13" name="Title 12">
            <a:extLst>
              <a:ext uri="{FF2B5EF4-FFF2-40B4-BE49-F238E27FC236}">
                <a16:creationId xmlns:a16="http://schemas.microsoft.com/office/drawing/2014/main" id="{0817EA22-C22B-1B40-83F6-415B20CF9555}"/>
              </a:ext>
            </a:extLst>
          </p:cNvPr>
          <p:cNvSpPr>
            <a:spLocks noGrp="1"/>
          </p:cNvSpPr>
          <p:nvPr>
            <p:ph type="title"/>
          </p:nvPr>
        </p:nvSpPr>
        <p:spPr/>
        <p:txBody>
          <a:bodyPr>
            <a:normAutofit fontScale="90000"/>
          </a:bodyPr>
          <a:lstStyle/>
          <a:p>
            <a:r>
              <a:rPr lang="en-US" dirty="0"/>
              <a:t>SNPs and presence/absence of genes</a:t>
            </a:r>
          </a:p>
        </p:txBody>
      </p:sp>
    </p:spTree>
    <p:extLst>
      <p:ext uri="{BB962C8B-B14F-4D97-AF65-F5344CB8AC3E}">
        <p14:creationId xmlns:p14="http://schemas.microsoft.com/office/powerpoint/2010/main" val="121033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C4CF-B582-C544-A8AB-D72E6E8109CE}"/>
              </a:ext>
            </a:extLst>
          </p:cNvPr>
          <p:cNvSpPr>
            <a:spLocks noGrp="1"/>
          </p:cNvSpPr>
          <p:nvPr>
            <p:ph type="title"/>
          </p:nvPr>
        </p:nvSpPr>
        <p:spPr/>
        <p:txBody>
          <a:bodyPr>
            <a:normAutofit fontScale="90000"/>
          </a:bodyPr>
          <a:lstStyle/>
          <a:p>
            <a:r>
              <a:rPr lang="en-GB" dirty="0"/>
              <a:t>Module 3: Mapping sequence reads workflow</a:t>
            </a:r>
          </a:p>
        </p:txBody>
      </p:sp>
      <p:sp>
        <p:nvSpPr>
          <p:cNvPr id="3" name="Rectangle 2">
            <a:extLst>
              <a:ext uri="{FF2B5EF4-FFF2-40B4-BE49-F238E27FC236}">
                <a16:creationId xmlns:a16="http://schemas.microsoft.com/office/drawing/2014/main" id="{BA30DBAF-D987-0646-BEBB-A3C1C9E11D9A}"/>
              </a:ext>
            </a:extLst>
          </p:cNvPr>
          <p:cNvSpPr/>
          <p:nvPr/>
        </p:nvSpPr>
        <p:spPr>
          <a:xfrm>
            <a:off x="809469" y="1789320"/>
            <a:ext cx="1499016" cy="666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Zipped Fastq files</a:t>
            </a:r>
          </a:p>
        </p:txBody>
      </p:sp>
      <p:sp>
        <p:nvSpPr>
          <p:cNvPr id="5" name="Rectangle 4">
            <a:extLst>
              <a:ext uri="{FF2B5EF4-FFF2-40B4-BE49-F238E27FC236}">
                <a16:creationId xmlns:a16="http://schemas.microsoft.com/office/drawing/2014/main" id="{5A372020-5863-084C-8A32-2160556CA0DF}"/>
              </a:ext>
            </a:extLst>
          </p:cNvPr>
          <p:cNvSpPr/>
          <p:nvPr/>
        </p:nvSpPr>
        <p:spPr>
          <a:xfrm>
            <a:off x="944380" y="3132502"/>
            <a:ext cx="1154242" cy="3747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SAM file</a:t>
            </a:r>
          </a:p>
        </p:txBody>
      </p:sp>
      <p:sp>
        <p:nvSpPr>
          <p:cNvPr id="6" name="Rectangle 5">
            <a:extLst>
              <a:ext uri="{FF2B5EF4-FFF2-40B4-BE49-F238E27FC236}">
                <a16:creationId xmlns:a16="http://schemas.microsoft.com/office/drawing/2014/main" id="{9D88B0E4-D677-0940-AF2C-27A6BBC98D4A}"/>
              </a:ext>
            </a:extLst>
          </p:cNvPr>
          <p:cNvSpPr/>
          <p:nvPr/>
        </p:nvSpPr>
        <p:spPr>
          <a:xfrm>
            <a:off x="944380" y="4190844"/>
            <a:ext cx="1154242" cy="3747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BAM file</a:t>
            </a:r>
          </a:p>
        </p:txBody>
      </p:sp>
      <p:sp>
        <p:nvSpPr>
          <p:cNvPr id="7" name="Rectangle 6">
            <a:extLst>
              <a:ext uri="{FF2B5EF4-FFF2-40B4-BE49-F238E27FC236}">
                <a16:creationId xmlns:a16="http://schemas.microsoft.com/office/drawing/2014/main" id="{5B29FA50-1BFD-D449-9D8F-964936C7284F}"/>
              </a:ext>
            </a:extLst>
          </p:cNvPr>
          <p:cNvSpPr/>
          <p:nvPr/>
        </p:nvSpPr>
        <p:spPr>
          <a:xfrm>
            <a:off x="944380" y="5785501"/>
            <a:ext cx="1154242" cy="3747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BCF file</a:t>
            </a:r>
          </a:p>
        </p:txBody>
      </p:sp>
      <p:grpSp>
        <p:nvGrpSpPr>
          <p:cNvPr id="10" name="Group 9">
            <a:extLst>
              <a:ext uri="{FF2B5EF4-FFF2-40B4-BE49-F238E27FC236}">
                <a16:creationId xmlns:a16="http://schemas.microsoft.com/office/drawing/2014/main" id="{CCF1A1EB-756B-DF46-86BF-4EF7FBAA54BD}"/>
              </a:ext>
            </a:extLst>
          </p:cNvPr>
          <p:cNvGrpSpPr/>
          <p:nvPr/>
        </p:nvGrpSpPr>
        <p:grpSpPr>
          <a:xfrm>
            <a:off x="4247005" y="4146498"/>
            <a:ext cx="2054692" cy="1619250"/>
            <a:chOff x="3886720" y="4400550"/>
            <a:chExt cx="2018076" cy="1619251"/>
          </a:xfrm>
        </p:grpSpPr>
        <p:pic>
          <p:nvPicPr>
            <p:cNvPr id="8" name="Picture 7" descr="one.tiff">
              <a:extLst>
                <a:ext uri="{FF2B5EF4-FFF2-40B4-BE49-F238E27FC236}">
                  <a16:creationId xmlns:a16="http://schemas.microsoft.com/office/drawing/2014/main" id="{7321F93F-BA6D-B548-93C6-8A43051F59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86720" y="4400550"/>
              <a:ext cx="2018076" cy="1165130"/>
            </a:xfrm>
            <a:prstGeom prst="rect">
              <a:avLst/>
            </a:prstGeom>
          </p:spPr>
        </p:pic>
        <p:sp>
          <p:nvSpPr>
            <p:cNvPr id="9" name="Rectangle 8">
              <a:extLst>
                <a:ext uri="{FF2B5EF4-FFF2-40B4-BE49-F238E27FC236}">
                  <a16:creationId xmlns:a16="http://schemas.microsoft.com/office/drawing/2014/main" id="{9551B445-F6CA-AD48-9AE6-7D46232BFF61}"/>
                </a:ext>
              </a:extLst>
            </p:cNvPr>
            <p:cNvSpPr/>
            <p:nvPr/>
          </p:nvSpPr>
          <p:spPr>
            <a:xfrm>
              <a:off x="3886720" y="5565681"/>
              <a:ext cx="2018076" cy="454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View in Artemis</a:t>
              </a:r>
            </a:p>
          </p:txBody>
        </p:sp>
      </p:grpSp>
      <p:cxnSp>
        <p:nvCxnSpPr>
          <p:cNvPr id="12" name="Straight Arrow Connector 11">
            <a:extLst>
              <a:ext uri="{FF2B5EF4-FFF2-40B4-BE49-F238E27FC236}">
                <a16:creationId xmlns:a16="http://schemas.microsoft.com/office/drawing/2014/main" id="{2B91DE7C-D6EF-9040-828A-587A65035012}"/>
              </a:ext>
            </a:extLst>
          </p:cNvPr>
          <p:cNvCxnSpPr>
            <a:cxnSpLocks/>
          </p:cNvCxnSpPr>
          <p:nvPr/>
        </p:nvCxnSpPr>
        <p:spPr>
          <a:xfrm>
            <a:off x="1504950" y="2609850"/>
            <a:ext cx="0" cy="39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F97332F-6481-2E4A-96B4-5618D12A302A}"/>
              </a:ext>
            </a:extLst>
          </p:cNvPr>
          <p:cNvCxnSpPr>
            <a:cxnSpLocks/>
          </p:cNvCxnSpPr>
          <p:nvPr/>
        </p:nvCxnSpPr>
        <p:spPr>
          <a:xfrm>
            <a:off x="1504950" y="3619500"/>
            <a:ext cx="0" cy="39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424014-7E97-4D4C-B2EB-1D5CA5C7D4A6}"/>
              </a:ext>
            </a:extLst>
          </p:cNvPr>
          <p:cNvCxnSpPr>
            <a:cxnSpLocks/>
          </p:cNvCxnSpPr>
          <p:nvPr/>
        </p:nvCxnSpPr>
        <p:spPr>
          <a:xfrm>
            <a:off x="1504950" y="4781550"/>
            <a:ext cx="0" cy="75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83AED5A-5C48-8D41-B274-1352CAD3F328}"/>
              </a:ext>
            </a:extLst>
          </p:cNvPr>
          <p:cNvCxnSpPr/>
          <p:nvPr/>
        </p:nvCxnSpPr>
        <p:spPr>
          <a:xfrm>
            <a:off x="2308485" y="4400551"/>
            <a:ext cx="1425315" cy="380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EC3914F-8635-364F-BD90-21047770251C}"/>
              </a:ext>
            </a:extLst>
          </p:cNvPr>
          <p:cNvCxnSpPr>
            <a:cxnSpLocks/>
          </p:cNvCxnSpPr>
          <p:nvPr/>
        </p:nvCxnSpPr>
        <p:spPr>
          <a:xfrm flipV="1">
            <a:off x="2308485" y="5524501"/>
            <a:ext cx="1425315" cy="380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AB96E25-3CC1-9544-85AC-D73E5DEEE93E}"/>
              </a:ext>
            </a:extLst>
          </p:cNvPr>
          <p:cNvSpPr/>
          <p:nvPr/>
        </p:nvSpPr>
        <p:spPr>
          <a:xfrm>
            <a:off x="7241810" y="4600204"/>
            <a:ext cx="1208270" cy="6666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VCF file</a:t>
            </a:r>
          </a:p>
        </p:txBody>
      </p:sp>
      <p:sp>
        <p:nvSpPr>
          <p:cNvPr id="20" name="TextBox 19">
            <a:extLst>
              <a:ext uri="{FF2B5EF4-FFF2-40B4-BE49-F238E27FC236}">
                <a16:creationId xmlns:a16="http://schemas.microsoft.com/office/drawing/2014/main" id="{CADC17B4-3906-444B-8D3A-AB9EC26DDB75}"/>
              </a:ext>
            </a:extLst>
          </p:cNvPr>
          <p:cNvSpPr txBox="1"/>
          <p:nvPr/>
        </p:nvSpPr>
        <p:spPr>
          <a:xfrm>
            <a:off x="2902156" y="5753219"/>
            <a:ext cx="528768" cy="369332"/>
          </a:xfrm>
          <a:prstGeom prst="rect">
            <a:avLst/>
          </a:prstGeom>
          <a:noFill/>
        </p:spPr>
        <p:txBody>
          <a:bodyPr wrap="square" rtlCol="0">
            <a:spAutoFit/>
          </a:bodyPr>
          <a:lstStyle/>
          <a:p>
            <a:r>
              <a:rPr lang="en-GB" dirty="0"/>
              <a:t>2</a:t>
            </a:r>
          </a:p>
        </p:txBody>
      </p:sp>
      <p:sp>
        <p:nvSpPr>
          <p:cNvPr id="21" name="TextBox 20">
            <a:extLst>
              <a:ext uri="{FF2B5EF4-FFF2-40B4-BE49-F238E27FC236}">
                <a16:creationId xmlns:a16="http://schemas.microsoft.com/office/drawing/2014/main" id="{A9F78E50-4DAD-254A-8895-2263D783F803}"/>
              </a:ext>
            </a:extLst>
          </p:cNvPr>
          <p:cNvSpPr txBox="1"/>
          <p:nvPr/>
        </p:nvSpPr>
        <p:spPr>
          <a:xfrm>
            <a:off x="2940256" y="4229219"/>
            <a:ext cx="528768" cy="369332"/>
          </a:xfrm>
          <a:prstGeom prst="rect">
            <a:avLst/>
          </a:prstGeom>
          <a:noFill/>
        </p:spPr>
        <p:txBody>
          <a:bodyPr wrap="square" rtlCol="0">
            <a:spAutoFit/>
          </a:bodyPr>
          <a:lstStyle/>
          <a:p>
            <a:r>
              <a:rPr lang="en-GB" dirty="0"/>
              <a:t>1</a:t>
            </a:r>
          </a:p>
        </p:txBody>
      </p:sp>
      <p:sp>
        <p:nvSpPr>
          <p:cNvPr id="22" name="TextBox 21">
            <a:extLst>
              <a:ext uri="{FF2B5EF4-FFF2-40B4-BE49-F238E27FC236}">
                <a16:creationId xmlns:a16="http://schemas.microsoft.com/office/drawing/2014/main" id="{F3D90671-9017-FF47-A012-2F9C92EA3F55}"/>
              </a:ext>
            </a:extLst>
          </p:cNvPr>
          <p:cNvSpPr txBox="1"/>
          <p:nvPr/>
        </p:nvSpPr>
        <p:spPr>
          <a:xfrm>
            <a:off x="6583569" y="4537253"/>
            <a:ext cx="528768" cy="369332"/>
          </a:xfrm>
          <a:prstGeom prst="rect">
            <a:avLst/>
          </a:prstGeom>
          <a:noFill/>
        </p:spPr>
        <p:txBody>
          <a:bodyPr wrap="square" rtlCol="0">
            <a:spAutoFit/>
          </a:bodyPr>
          <a:lstStyle/>
          <a:p>
            <a:r>
              <a:rPr lang="en-GB" dirty="0"/>
              <a:t>3</a:t>
            </a:r>
          </a:p>
        </p:txBody>
      </p:sp>
      <p:cxnSp>
        <p:nvCxnSpPr>
          <p:cNvPr id="24" name="Straight Arrow Connector 23">
            <a:extLst>
              <a:ext uri="{FF2B5EF4-FFF2-40B4-BE49-F238E27FC236}">
                <a16:creationId xmlns:a16="http://schemas.microsoft.com/office/drawing/2014/main" id="{25ED6E94-8851-9542-A319-719B32721B99}"/>
              </a:ext>
            </a:extLst>
          </p:cNvPr>
          <p:cNvCxnSpPr>
            <a:cxnSpLocks/>
          </p:cNvCxnSpPr>
          <p:nvPr/>
        </p:nvCxnSpPr>
        <p:spPr>
          <a:xfrm>
            <a:off x="6507369" y="5020885"/>
            <a:ext cx="5194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9D67287-2117-614F-BE84-D255F31A5308}"/>
              </a:ext>
            </a:extLst>
          </p:cNvPr>
          <p:cNvSpPr txBox="1"/>
          <p:nvPr/>
        </p:nvSpPr>
        <p:spPr>
          <a:xfrm>
            <a:off x="1904999" y="2636781"/>
            <a:ext cx="2342005" cy="369332"/>
          </a:xfrm>
          <a:prstGeom prst="rect">
            <a:avLst/>
          </a:prstGeom>
          <a:noFill/>
        </p:spPr>
        <p:txBody>
          <a:bodyPr wrap="square" rtlCol="0">
            <a:spAutoFit/>
          </a:bodyPr>
          <a:lstStyle/>
          <a:p>
            <a:r>
              <a:rPr lang="en-GB" dirty="0"/>
              <a:t>Mapping (BWA-MEM)</a:t>
            </a:r>
          </a:p>
        </p:txBody>
      </p:sp>
      <p:sp>
        <p:nvSpPr>
          <p:cNvPr id="26" name="TextBox 25">
            <a:extLst>
              <a:ext uri="{FF2B5EF4-FFF2-40B4-BE49-F238E27FC236}">
                <a16:creationId xmlns:a16="http://schemas.microsoft.com/office/drawing/2014/main" id="{F67C5793-C818-8C4A-9F45-DDDC6EDA5B09}"/>
              </a:ext>
            </a:extLst>
          </p:cNvPr>
          <p:cNvSpPr txBox="1"/>
          <p:nvPr/>
        </p:nvSpPr>
        <p:spPr>
          <a:xfrm>
            <a:off x="1904998" y="3633575"/>
            <a:ext cx="3124202" cy="369332"/>
          </a:xfrm>
          <a:prstGeom prst="rect">
            <a:avLst/>
          </a:prstGeom>
          <a:noFill/>
        </p:spPr>
        <p:txBody>
          <a:bodyPr wrap="square" rtlCol="0">
            <a:spAutoFit/>
          </a:bodyPr>
          <a:lstStyle/>
          <a:p>
            <a:r>
              <a:rPr lang="en-GB" dirty="0"/>
              <a:t>File conversion (samtools)</a:t>
            </a:r>
          </a:p>
        </p:txBody>
      </p:sp>
      <p:sp>
        <p:nvSpPr>
          <p:cNvPr id="28" name="TextBox 27">
            <a:extLst>
              <a:ext uri="{FF2B5EF4-FFF2-40B4-BE49-F238E27FC236}">
                <a16:creationId xmlns:a16="http://schemas.microsoft.com/office/drawing/2014/main" id="{CAF72988-8FAC-F747-8DEC-95BA27FDF4BC}"/>
              </a:ext>
            </a:extLst>
          </p:cNvPr>
          <p:cNvSpPr txBox="1"/>
          <p:nvPr/>
        </p:nvSpPr>
        <p:spPr>
          <a:xfrm>
            <a:off x="1558977" y="4990883"/>
            <a:ext cx="2174823" cy="369332"/>
          </a:xfrm>
          <a:prstGeom prst="rect">
            <a:avLst/>
          </a:prstGeom>
          <a:noFill/>
        </p:spPr>
        <p:txBody>
          <a:bodyPr wrap="square" rtlCol="0">
            <a:spAutoFit/>
          </a:bodyPr>
          <a:lstStyle/>
          <a:p>
            <a:r>
              <a:rPr lang="en-GB" dirty="0"/>
              <a:t>SNP calling(samtools)</a:t>
            </a:r>
          </a:p>
        </p:txBody>
      </p:sp>
    </p:spTree>
    <p:extLst>
      <p:ext uri="{BB962C8B-B14F-4D97-AF65-F5344CB8AC3E}">
        <p14:creationId xmlns:p14="http://schemas.microsoft.com/office/powerpoint/2010/main" val="1556314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D5FA-F1B2-F347-9719-7A785DF5D907}"/>
              </a:ext>
            </a:extLst>
          </p:cNvPr>
          <p:cNvSpPr>
            <a:spLocks noGrp="1"/>
          </p:cNvSpPr>
          <p:nvPr>
            <p:ph type="title"/>
          </p:nvPr>
        </p:nvSpPr>
        <p:spPr>
          <a:xfrm>
            <a:off x="421146" y="525525"/>
            <a:ext cx="3874709" cy="1143000"/>
          </a:xfrm>
        </p:spPr>
        <p:txBody>
          <a:bodyPr>
            <a:normAutofit/>
          </a:bodyPr>
          <a:lstStyle/>
          <a:p>
            <a:pPr algn="l"/>
            <a:r>
              <a:rPr lang="en-GB" sz="3600" dirty="0"/>
              <a:t>Wrap-up</a:t>
            </a:r>
          </a:p>
        </p:txBody>
      </p:sp>
      <p:sp>
        <p:nvSpPr>
          <p:cNvPr id="4" name="TextBox 3">
            <a:extLst>
              <a:ext uri="{FF2B5EF4-FFF2-40B4-BE49-F238E27FC236}">
                <a16:creationId xmlns:a16="http://schemas.microsoft.com/office/drawing/2014/main" id="{8F8A9E02-E78D-0147-A921-A8176CAD31CF}"/>
              </a:ext>
            </a:extLst>
          </p:cNvPr>
          <p:cNvSpPr txBox="1"/>
          <p:nvPr/>
        </p:nvSpPr>
        <p:spPr>
          <a:xfrm>
            <a:off x="346866" y="1687982"/>
            <a:ext cx="3239142" cy="3416320"/>
          </a:xfrm>
          <a:prstGeom prst="rect">
            <a:avLst/>
          </a:prstGeom>
          <a:noFill/>
        </p:spPr>
        <p:txBody>
          <a:bodyPr wrap="square" rtlCol="0">
            <a:spAutoFit/>
          </a:bodyPr>
          <a:lstStyle/>
          <a:p>
            <a:r>
              <a:rPr lang="en-GB" sz="3600" dirty="0"/>
              <a:t>From </a:t>
            </a:r>
            <a:r>
              <a:rPr lang="en-GB" sz="3600" b="1" dirty="0"/>
              <a:t>Mapping</a:t>
            </a:r>
            <a:r>
              <a:rPr lang="en-GB" sz="3600" dirty="0"/>
              <a:t> to </a:t>
            </a:r>
            <a:r>
              <a:rPr lang="en-GB" sz="3600" b="1" dirty="0"/>
              <a:t>Phylogenetic trees</a:t>
            </a:r>
            <a:r>
              <a:rPr lang="en-GB" sz="3600" dirty="0"/>
              <a:t>: process to infer genetic relationships between strains</a:t>
            </a:r>
          </a:p>
        </p:txBody>
      </p:sp>
      <p:grpSp>
        <p:nvGrpSpPr>
          <p:cNvPr id="5" name="Group 4">
            <a:extLst>
              <a:ext uri="{FF2B5EF4-FFF2-40B4-BE49-F238E27FC236}">
                <a16:creationId xmlns:a16="http://schemas.microsoft.com/office/drawing/2014/main" id="{8E2BD28B-1CB7-DC43-ACA0-01B3677CDA9A}"/>
              </a:ext>
            </a:extLst>
          </p:cNvPr>
          <p:cNvGrpSpPr/>
          <p:nvPr/>
        </p:nvGrpSpPr>
        <p:grpSpPr>
          <a:xfrm>
            <a:off x="3777521" y="134911"/>
            <a:ext cx="5216577" cy="6056027"/>
            <a:chOff x="3777521" y="134911"/>
            <a:chExt cx="5216577" cy="6056027"/>
          </a:xfrm>
        </p:grpSpPr>
        <p:sp>
          <p:nvSpPr>
            <p:cNvPr id="3" name="Rectangle 2">
              <a:extLst>
                <a:ext uri="{FF2B5EF4-FFF2-40B4-BE49-F238E27FC236}">
                  <a16:creationId xmlns:a16="http://schemas.microsoft.com/office/drawing/2014/main" id="{8A466B60-1BDE-CB4F-9759-A90EB6FBC1AF}"/>
                </a:ext>
              </a:extLst>
            </p:cNvPr>
            <p:cNvSpPr/>
            <p:nvPr/>
          </p:nvSpPr>
          <p:spPr>
            <a:xfrm>
              <a:off x="3777521" y="134911"/>
              <a:ext cx="5216577" cy="605602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39" name="Group 138">
              <a:extLst>
                <a:ext uri="{FF2B5EF4-FFF2-40B4-BE49-F238E27FC236}">
                  <a16:creationId xmlns:a16="http://schemas.microsoft.com/office/drawing/2014/main" id="{B4DBE63D-679B-C346-B551-237AA023092A}"/>
                </a:ext>
              </a:extLst>
            </p:cNvPr>
            <p:cNvGrpSpPr/>
            <p:nvPr/>
          </p:nvGrpSpPr>
          <p:grpSpPr>
            <a:xfrm>
              <a:off x="3905970" y="265096"/>
              <a:ext cx="4872100" cy="5837780"/>
              <a:chOff x="2400238" y="948443"/>
              <a:chExt cx="3801082" cy="4554480"/>
            </a:xfrm>
          </p:grpSpPr>
          <p:sp>
            <p:nvSpPr>
              <p:cNvPr id="144" name="Text Box 30">
                <a:extLst>
                  <a:ext uri="{FF2B5EF4-FFF2-40B4-BE49-F238E27FC236}">
                    <a16:creationId xmlns:a16="http://schemas.microsoft.com/office/drawing/2014/main" id="{957930A9-BE53-FB49-BFBD-A90993D5CD3F}"/>
                  </a:ext>
                </a:extLst>
              </p:cNvPr>
              <p:cNvSpPr txBox="1">
                <a:spLocks noChangeArrowheads="1"/>
              </p:cNvSpPr>
              <p:nvPr/>
            </p:nvSpPr>
            <p:spPr bwMode="auto">
              <a:xfrm>
                <a:off x="2833187" y="1230165"/>
                <a:ext cx="184731" cy="284052"/>
              </a:xfrm>
              <a:prstGeom prst="rect">
                <a:avLst/>
              </a:prstGeom>
              <a:noFill/>
              <a:ln w="9525">
                <a:noFill/>
                <a:miter lim="800000"/>
                <a:headEnd/>
                <a:tailEnd/>
              </a:ln>
            </p:spPr>
            <p:txBody>
              <a:bodyPr wrap="squar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sp>
            <p:nvSpPr>
              <p:cNvPr id="145" name="Text Box 79">
                <a:extLst>
                  <a:ext uri="{FF2B5EF4-FFF2-40B4-BE49-F238E27FC236}">
                    <a16:creationId xmlns:a16="http://schemas.microsoft.com/office/drawing/2014/main" id="{E0D2B910-3117-2B4D-9670-C7459B8DA5FF}"/>
                  </a:ext>
                </a:extLst>
              </p:cNvPr>
              <p:cNvSpPr txBox="1">
                <a:spLocks noChangeArrowheads="1"/>
              </p:cNvSpPr>
              <p:nvPr/>
            </p:nvSpPr>
            <p:spPr bwMode="auto">
              <a:xfrm>
                <a:off x="2583192" y="948443"/>
                <a:ext cx="974847" cy="504250"/>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Paired-end sequence reads in </a:t>
                </a:r>
                <a:r>
                  <a:rPr lang="en-US" sz="1200" b="1" dirty="0">
                    <a:ea typeface="Arial" pitchFamily="-52" charset="0"/>
                    <a:cs typeface="Arial" pitchFamily="-52" charset="0"/>
                  </a:rPr>
                  <a:t>FASTQ file *</a:t>
                </a:r>
              </a:p>
            </p:txBody>
          </p:sp>
          <p:grpSp>
            <p:nvGrpSpPr>
              <p:cNvPr id="146" name="Group 40">
                <a:extLst>
                  <a:ext uri="{FF2B5EF4-FFF2-40B4-BE49-F238E27FC236}">
                    <a16:creationId xmlns:a16="http://schemas.microsoft.com/office/drawing/2014/main" id="{8191F059-6588-A749-87C5-32B906CE6384}"/>
                  </a:ext>
                </a:extLst>
              </p:cNvPr>
              <p:cNvGrpSpPr>
                <a:grpSpLocks/>
              </p:cNvGrpSpPr>
              <p:nvPr/>
            </p:nvGrpSpPr>
            <p:grpSpPr bwMode="auto">
              <a:xfrm>
                <a:off x="2600188" y="1437693"/>
                <a:ext cx="1099038" cy="347296"/>
                <a:chOff x="576" y="4732"/>
                <a:chExt cx="1000" cy="316"/>
              </a:xfrm>
            </p:grpSpPr>
            <p:grpSp>
              <p:nvGrpSpPr>
                <p:cNvPr id="250" name="Group 41">
                  <a:extLst>
                    <a:ext uri="{FF2B5EF4-FFF2-40B4-BE49-F238E27FC236}">
                      <a16:creationId xmlns:a16="http://schemas.microsoft.com/office/drawing/2014/main" id="{A434CCCB-B77B-D24A-98F3-D6FA4850F34A}"/>
                    </a:ext>
                  </a:extLst>
                </p:cNvPr>
                <p:cNvGrpSpPr>
                  <a:grpSpLocks/>
                </p:cNvGrpSpPr>
                <p:nvPr/>
              </p:nvGrpSpPr>
              <p:grpSpPr bwMode="auto">
                <a:xfrm>
                  <a:off x="576" y="4740"/>
                  <a:ext cx="360" cy="76"/>
                  <a:chOff x="776" y="4420"/>
                  <a:chExt cx="360" cy="76"/>
                </a:xfrm>
              </p:grpSpPr>
              <p:sp>
                <p:nvSpPr>
                  <p:cNvPr id="276" name="Line 42">
                    <a:extLst>
                      <a:ext uri="{FF2B5EF4-FFF2-40B4-BE49-F238E27FC236}">
                        <a16:creationId xmlns:a16="http://schemas.microsoft.com/office/drawing/2014/main" id="{5FAB5225-69F2-DD4C-B042-C43B652A7B51}"/>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7" name="Line 43">
                    <a:extLst>
                      <a:ext uri="{FF2B5EF4-FFF2-40B4-BE49-F238E27FC236}">
                        <a16:creationId xmlns:a16="http://schemas.microsoft.com/office/drawing/2014/main" id="{338B8003-CD7D-A64D-AD6D-E12E4409D4CD}"/>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8" name="Line 44">
                    <a:extLst>
                      <a:ext uri="{FF2B5EF4-FFF2-40B4-BE49-F238E27FC236}">
                        <a16:creationId xmlns:a16="http://schemas.microsoft.com/office/drawing/2014/main" id="{04288954-D4F3-064D-B252-E3540C95A7E1}"/>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79" name="Line 45">
                    <a:extLst>
                      <a:ext uri="{FF2B5EF4-FFF2-40B4-BE49-F238E27FC236}">
                        <a16:creationId xmlns:a16="http://schemas.microsoft.com/office/drawing/2014/main" id="{238E4ECF-94FA-7D4A-BB5E-2001608DE764}"/>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1" name="Group 46">
                  <a:extLst>
                    <a:ext uri="{FF2B5EF4-FFF2-40B4-BE49-F238E27FC236}">
                      <a16:creationId xmlns:a16="http://schemas.microsoft.com/office/drawing/2014/main" id="{8744B36A-E710-4245-B988-622D12189DE2}"/>
                    </a:ext>
                  </a:extLst>
                </p:cNvPr>
                <p:cNvGrpSpPr>
                  <a:grpSpLocks/>
                </p:cNvGrpSpPr>
                <p:nvPr/>
              </p:nvGrpSpPr>
              <p:grpSpPr bwMode="auto">
                <a:xfrm>
                  <a:off x="656" y="4860"/>
                  <a:ext cx="360" cy="76"/>
                  <a:chOff x="776" y="4420"/>
                  <a:chExt cx="360" cy="76"/>
                </a:xfrm>
              </p:grpSpPr>
              <p:sp>
                <p:nvSpPr>
                  <p:cNvPr id="272" name="Line 47">
                    <a:extLst>
                      <a:ext uri="{FF2B5EF4-FFF2-40B4-BE49-F238E27FC236}">
                        <a16:creationId xmlns:a16="http://schemas.microsoft.com/office/drawing/2014/main" id="{100BCBF5-5CAC-D943-BD94-023641BA4902}"/>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3" name="Line 48">
                    <a:extLst>
                      <a:ext uri="{FF2B5EF4-FFF2-40B4-BE49-F238E27FC236}">
                        <a16:creationId xmlns:a16="http://schemas.microsoft.com/office/drawing/2014/main" id="{62EC5BA9-E659-1D4C-8A46-585CE992528D}"/>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4" name="Line 49">
                    <a:extLst>
                      <a:ext uri="{FF2B5EF4-FFF2-40B4-BE49-F238E27FC236}">
                        <a16:creationId xmlns:a16="http://schemas.microsoft.com/office/drawing/2014/main" id="{E7FA4715-D20A-CD4D-8568-648014E2EDAC}"/>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75" name="Line 50">
                    <a:extLst>
                      <a:ext uri="{FF2B5EF4-FFF2-40B4-BE49-F238E27FC236}">
                        <a16:creationId xmlns:a16="http://schemas.microsoft.com/office/drawing/2014/main" id="{A3876B75-D20A-D946-9ED7-79DD2ECBE70B}"/>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2" name="Group 51">
                  <a:extLst>
                    <a:ext uri="{FF2B5EF4-FFF2-40B4-BE49-F238E27FC236}">
                      <a16:creationId xmlns:a16="http://schemas.microsoft.com/office/drawing/2014/main" id="{5825ACE9-0F5A-7B42-AF03-167167A74A25}"/>
                    </a:ext>
                  </a:extLst>
                </p:cNvPr>
                <p:cNvGrpSpPr>
                  <a:grpSpLocks/>
                </p:cNvGrpSpPr>
                <p:nvPr/>
              </p:nvGrpSpPr>
              <p:grpSpPr bwMode="auto">
                <a:xfrm>
                  <a:off x="736" y="4972"/>
                  <a:ext cx="360" cy="76"/>
                  <a:chOff x="776" y="4420"/>
                  <a:chExt cx="360" cy="76"/>
                </a:xfrm>
              </p:grpSpPr>
              <p:sp>
                <p:nvSpPr>
                  <p:cNvPr id="268" name="Line 52">
                    <a:extLst>
                      <a:ext uri="{FF2B5EF4-FFF2-40B4-BE49-F238E27FC236}">
                        <a16:creationId xmlns:a16="http://schemas.microsoft.com/office/drawing/2014/main" id="{FA8AE13B-A58E-2F47-A0FE-02CD331B67E1}"/>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9" name="Line 53">
                    <a:extLst>
                      <a:ext uri="{FF2B5EF4-FFF2-40B4-BE49-F238E27FC236}">
                        <a16:creationId xmlns:a16="http://schemas.microsoft.com/office/drawing/2014/main" id="{F8F5BC5A-14E5-7740-AB1A-EAD808F1CC9E}"/>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0" name="Line 54">
                    <a:extLst>
                      <a:ext uri="{FF2B5EF4-FFF2-40B4-BE49-F238E27FC236}">
                        <a16:creationId xmlns:a16="http://schemas.microsoft.com/office/drawing/2014/main" id="{B8B1011E-8A76-DA45-9D87-3659D0E6EFEC}"/>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71" name="Line 55">
                    <a:extLst>
                      <a:ext uri="{FF2B5EF4-FFF2-40B4-BE49-F238E27FC236}">
                        <a16:creationId xmlns:a16="http://schemas.microsoft.com/office/drawing/2014/main" id="{515325A0-A22B-1B4C-8667-524619870D6F}"/>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3" name="Group 56">
                  <a:extLst>
                    <a:ext uri="{FF2B5EF4-FFF2-40B4-BE49-F238E27FC236}">
                      <a16:creationId xmlns:a16="http://schemas.microsoft.com/office/drawing/2014/main" id="{254E8D6C-3A55-3C44-95F2-517D9A708879}"/>
                    </a:ext>
                  </a:extLst>
                </p:cNvPr>
                <p:cNvGrpSpPr>
                  <a:grpSpLocks/>
                </p:cNvGrpSpPr>
                <p:nvPr/>
              </p:nvGrpSpPr>
              <p:grpSpPr bwMode="auto">
                <a:xfrm>
                  <a:off x="1056" y="4732"/>
                  <a:ext cx="360" cy="76"/>
                  <a:chOff x="776" y="4420"/>
                  <a:chExt cx="360" cy="76"/>
                </a:xfrm>
              </p:grpSpPr>
              <p:sp>
                <p:nvSpPr>
                  <p:cNvPr id="264" name="Line 57">
                    <a:extLst>
                      <a:ext uri="{FF2B5EF4-FFF2-40B4-BE49-F238E27FC236}">
                        <a16:creationId xmlns:a16="http://schemas.microsoft.com/office/drawing/2014/main" id="{E45E3394-DB57-EF49-9491-07C39BB76293}"/>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5" name="Line 58">
                    <a:extLst>
                      <a:ext uri="{FF2B5EF4-FFF2-40B4-BE49-F238E27FC236}">
                        <a16:creationId xmlns:a16="http://schemas.microsoft.com/office/drawing/2014/main" id="{CCDF1B2E-ADE1-5B4A-9125-25429BF7A825}"/>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6" name="Line 59">
                    <a:extLst>
                      <a:ext uri="{FF2B5EF4-FFF2-40B4-BE49-F238E27FC236}">
                        <a16:creationId xmlns:a16="http://schemas.microsoft.com/office/drawing/2014/main" id="{10CC73D0-945A-E547-8FFD-569ED9C57B72}"/>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67" name="Line 60">
                    <a:extLst>
                      <a:ext uri="{FF2B5EF4-FFF2-40B4-BE49-F238E27FC236}">
                        <a16:creationId xmlns:a16="http://schemas.microsoft.com/office/drawing/2014/main" id="{744FD3F2-7D53-134B-B26C-56803636520C}"/>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4" name="Group 61">
                  <a:extLst>
                    <a:ext uri="{FF2B5EF4-FFF2-40B4-BE49-F238E27FC236}">
                      <a16:creationId xmlns:a16="http://schemas.microsoft.com/office/drawing/2014/main" id="{BBA64854-12EE-404F-BA57-EB77E45513B2}"/>
                    </a:ext>
                  </a:extLst>
                </p:cNvPr>
                <p:cNvGrpSpPr>
                  <a:grpSpLocks/>
                </p:cNvGrpSpPr>
                <p:nvPr/>
              </p:nvGrpSpPr>
              <p:grpSpPr bwMode="auto">
                <a:xfrm>
                  <a:off x="1136" y="4852"/>
                  <a:ext cx="360" cy="76"/>
                  <a:chOff x="776" y="4420"/>
                  <a:chExt cx="360" cy="76"/>
                </a:xfrm>
              </p:grpSpPr>
              <p:sp>
                <p:nvSpPr>
                  <p:cNvPr id="260" name="Line 62">
                    <a:extLst>
                      <a:ext uri="{FF2B5EF4-FFF2-40B4-BE49-F238E27FC236}">
                        <a16:creationId xmlns:a16="http://schemas.microsoft.com/office/drawing/2014/main" id="{9C399451-9DCD-E043-81C7-C8CF4B89EF76}"/>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1" name="Line 63">
                    <a:extLst>
                      <a:ext uri="{FF2B5EF4-FFF2-40B4-BE49-F238E27FC236}">
                        <a16:creationId xmlns:a16="http://schemas.microsoft.com/office/drawing/2014/main" id="{B888D860-DF7C-F242-A068-66E1822D86F1}"/>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2" name="Line 64">
                    <a:extLst>
                      <a:ext uri="{FF2B5EF4-FFF2-40B4-BE49-F238E27FC236}">
                        <a16:creationId xmlns:a16="http://schemas.microsoft.com/office/drawing/2014/main" id="{6A6A96CA-5559-F64B-8524-181CBDA82A86}"/>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63" name="Line 65">
                    <a:extLst>
                      <a:ext uri="{FF2B5EF4-FFF2-40B4-BE49-F238E27FC236}">
                        <a16:creationId xmlns:a16="http://schemas.microsoft.com/office/drawing/2014/main" id="{FDADBF85-6DDB-4148-9B61-57346DB8F7B6}"/>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5" name="Group 66">
                  <a:extLst>
                    <a:ext uri="{FF2B5EF4-FFF2-40B4-BE49-F238E27FC236}">
                      <a16:creationId xmlns:a16="http://schemas.microsoft.com/office/drawing/2014/main" id="{4C294FAA-B6BD-1246-8F43-858587F2E25E}"/>
                    </a:ext>
                  </a:extLst>
                </p:cNvPr>
                <p:cNvGrpSpPr>
                  <a:grpSpLocks/>
                </p:cNvGrpSpPr>
                <p:nvPr/>
              </p:nvGrpSpPr>
              <p:grpSpPr bwMode="auto">
                <a:xfrm>
                  <a:off x="1216" y="4964"/>
                  <a:ext cx="360" cy="76"/>
                  <a:chOff x="776" y="4420"/>
                  <a:chExt cx="360" cy="76"/>
                </a:xfrm>
              </p:grpSpPr>
              <p:sp>
                <p:nvSpPr>
                  <p:cNvPr id="256" name="Line 67">
                    <a:extLst>
                      <a:ext uri="{FF2B5EF4-FFF2-40B4-BE49-F238E27FC236}">
                        <a16:creationId xmlns:a16="http://schemas.microsoft.com/office/drawing/2014/main" id="{7F688149-3189-1F44-BF27-F3A688C4F30F}"/>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57" name="Line 68">
                    <a:extLst>
                      <a:ext uri="{FF2B5EF4-FFF2-40B4-BE49-F238E27FC236}">
                        <a16:creationId xmlns:a16="http://schemas.microsoft.com/office/drawing/2014/main" id="{03A6AE63-2791-2149-9F06-B17FA6C665C2}"/>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58" name="Line 69">
                    <a:extLst>
                      <a:ext uri="{FF2B5EF4-FFF2-40B4-BE49-F238E27FC236}">
                        <a16:creationId xmlns:a16="http://schemas.microsoft.com/office/drawing/2014/main" id="{80B1B5FA-6905-E643-8620-A27978A89130}"/>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59" name="Line 70">
                    <a:extLst>
                      <a:ext uri="{FF2B5EF4-FFF2-40B4-BE49-F238E27FC236}">
                        <a16:creationId xmlns:a16="http://schemas.microsoft.com/office/drawing/2014/main" id="{54DAF34D-A443-5D45-A7C6-A1CF2D50087C}"/>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cxnSp>
            <p:nvCxnSpPr>
              <p:cNvPr id="147" name="Straight Arrow Connector 146">
                <a:extLst>
                  <a:ext uri="{FF2B5EF4-FFF2-40B4-BE49-F238E27FC236}">
                    <a16:creationId xmlns:a16="http://schemas.microsoft.com/office/drawing/2014/main" id="{F8B8F85E-0DE0-5949-A935-7152013E058F}"/>
                  </a:ext>
                </a:extLst>
              </p:cNvPr>
              <p:cNvCxnSpPr>
                <a:cxnSpLocks/>
              </p:cNvCxnSpPr>
              <p:nvPr/>
            </p:nvCxnSpPr>
            <p:spPr bwMode="auto">
              <a:xfrm flipV="1">
                <a:off x="3684420" y="1337524"/>
                <a:ext cx="639486" cy="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8" name="Straight Connector 147">
                <a:extLst>
                  <a:ext uri="{FF2B5EF4-FFF2-40B4-BE49-F238E27FC236}">
                    <a16:creationId xmlns:a16="http://schemas.microsoft.com/office/drawing/2014/main" id="{6C19BC8C-E647-F846-931C-F0DFFC6124F8}"/>
                  </a:ext>
                </a:extLst>
              </p:cNvPr>
              <p:cNvCxnSpPr>
                <a:cxnSpLocks/>
              </p:cNvCxnSpPr>
              <p:nvPr/>
            </p:nvCxnSpPr>
            <p:spPr bwMode="auto">
              <a:xfrm flipV="1">
                <a:off x="4630324" y="1402007"/>
                <a:ext cx="1444428" cy="2133"/>
              </a:xfrm>
              <a:prstGeom prst="line">
                <a:avLst/>
              </a:prstGeom>
              <a:solidFill>
                <a:schemeClr val="accent1"/>
              </a:solidFill>
              <a:ln w="28575" cap="flat" cmpd="sng" algn="ctr">
                <a:solidFill>
                  <a:srgbClr val="66006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49" name="Group 41">
                <a:extLst>
                  <a:ext uri="{FF2B5EF4-FFF2-40B4-BE49-F238E27FC236}">
                    <a16:creationId xmlns:a16="http://schemas.microsoft.com/office/drawing/2014/main" id="{592458CF-B4EC-A040-9805-FF74312370A6}"/>
                  </a:ext>
                </a:extLst>
              </p:cNvPr>
              <p:cNvGrpSpPr>
                <a:grpSpLocks/>
              </p:cNvGrpSpPr>
              <p:nvPr/>
            </p:nvGrpSpPr>
            <p:grpSpPr bwMode="auto">
              <a:xfrm>
                <a:off x="4744055" y="1578638"/>
                <a:ext cx="395654" cy="83527"/>
                <a:chOff x="776" y="4420"/>
                <a:chExt cx="360" cy="76"/>
              </a:xfrm>
            </p:grpSpPr>
            <p:sp>
              <p:nvSpPr>
                <p:cNvPr id="246" name="Line 42">
                  <a:extLst>
                    <a:ext uri="{FF2B5EF4-FFF2-40B4-BE49-F238E27FC236}">
                      <a16:creationId xmlns:a16="http://schemas.microsoft.com/office/drawing/2014/main" id="{59D0A65C-71E7-204C-AC6C-904F7AA0AA47}"/>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7" name="Line 43">
                  <a:extLst>
                    <a:ext uri="{FF2B5EF4-FFF2-40B4-BE49-F238E27FC236}">
                      <a16:creationId xmlns:a16="http://schemas.microsoft.com/office/drawing/2014/main" id="{DB9487D3-2A71-B741-AA55-075BACFFD342}"/>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8" name="Line 44">
                  <a:extLst>
                    <a:ext uri="{FF2B5EF4-FFF2-40B4-BE49-F238E27FC236}">
                      <a16:creationId xmlns:a16="http://schemas.microsoft.com/office/drawing/2014/main" id="{0B22950B-A592-D145-9A09-35ED4C6A63A6}"/>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49" name="Line 45">
                  <a:extLst>
                    <a:ext uri="{FF2B5EF4-FFF2-40B4-BE49-F238E27FC236}">
                      <a16:creationId xmlns:a16="http://schemas.microsoft.com/office/drawing/2014/main" id="{9DC2DCDB-BA9F-AB46-8421-4B8C780E130B}"/>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59" name="Group 46">
                <a:extLst>
                  <a:ext uri="{FF2B5EF4-FFF2-40B4-BE49-F238E27FC236}">
                    <a16:creationId xmlns:a16="http://schemas.microsoft.com/office/drawing/2014/main" id="{10573859-A7F3-8740-8CF8-7A7C91591260}"/>
                  </a:ext>
                </a:extLst>
              </p:cNvPr>
              <p:cNvGrpSpPr>
                <a:grpSpLocks/>
              </p:cNvGrpSpPr>
              <p:nvPr/>
            </p:nvGrpSpPr>
            <p:grpSpPr bwMode="auto">
              <a:xfrm>
                <a:off x="4605491" y="1470712"/>
                <a:ext cx="395654" cy="83527"/>
                <a:chOff x="776" y="4420"/>
                <a:chExt cx="360" cy="76"/>
              </a:xfrm>
            </p:grpSpPr>
            <p:sp>
              <p:nvSpPr>
                <p:cNvPr id="242" name="Line 47">
                  <a:extLst>
                    <a:ext uri="{FF2B5EF4-FFF2-40B4-BE49-F238E27FC236}">
                      <a16:creationId xmlns:a16="http://schemas.microsoft.com/office/drawing/2014/main" id="{C42E0046-D87F-B44B-864B-9F034F787B6C}"/>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3" name="Line 48">
                  <a:extLst>
                    <a:ext uri="{FF2B5EF4-FFF2-40B4-BE49-F238E27FC236}">
                      <a16:creationId xmlns:a16="http://schemas.microsoft.com/office/drawing/2014/main" id="{4150013E-66C7-C548-A818-9DEAFDF562E6}"/>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4" name="Line 49">
                  <a:extLst>
                    <a:ext uri="{FF2B5EF4-FFF2-40B4-BE49-F238E27FC236}">
                      <a16:creationId xmlns:a16="http://schemas.microsoft.com/office/drawing/2014/main" id="{F8135B76-764C-9241-A367-118582C57078}"/>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45" name="Line 50">
                  <a:extLst>
                    <a:ext uri="{FF2B5EF4-FFF2-40B4-BE49-F238E27FC236}">
                      <a16:creationId xmlns:a16="http://schemas.microsoft.com/office/drawing/2014/main" id="{0D169831-C537-A84F-806C-E8D690F5735D}"/>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1" name="Group 51">
                <a:extLst>
                  <a:ext uri="{FF2B5EF4-FFF2-40B4-BE49-F238E27FC236}">
                    <a16:creationId xmlns:a16="http://schemas.microsoft.com/office/drawing/2014/main" id="{CF73C6AA-CF9D-B342-8036-32FCEF1AA113}"/>
                  </a:ext>
                </a:extLst>
              </p:cNvPr>
              <p:cNvGrpSpPr>
                <a:grpSpLocks/>
              </p:cNvGrpSpPr>
              <p:nvPr/>
            </p:nvGrpSpPr>
            <p:grpSpPr bwMode="auto">
              <a:xfrm>
                <a:off x="5506095" y="1473898"/>
                <a:ext cx="395654" cy="83527"/>
                <a:chOff x="776" y="4420"/>
                <a:chExt cx="360" cy="76"/>
              </a:xfrm>
            </p:grpSpPr>
            <p:sp>
              <p:nvSpPr>
                <p:cNvPr id="238" name="Line 52">
                  <a:extLst>
                    <a:ext uri="{FF2B5EF4-FFF2-40B4-BE49-F238E27FC236}">
                      <a16:creationId xmlns:a16="http://schemas.microsoft.com/office/drawing/2014/main" id="{2FFB03EB-CD29-F949-ABC2-BA41E0CE5D82}"/>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9" name="Line 53">
                  <a:extLst>
                    <a:ext uri="{FF2B5EF4-FFF2-40B4-BE49-F238E27FC236}">
                      <a16:creationId xmlns:a16="http://schemas.microsoft.com/office/drawing/2014/main" id="{8CD44B3F-DAA1-F040-A94A-AF4B0EA7BC86}"/>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0" name="Line 54">
                  <a:extLst>
                    <a:ext uri="{FF2B5EF4-FFF2-40B4-BE49-F238E27FC236}">
                      <a16:creationId xmlns:a16="http://schemas.microsoft.com/office/drawing/2014/main" id="{1225ED42-44DE-DE45-9BEB-5E3E74071C04}"/>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41" name="Line 55">
                  <a:extLst>
                    <a:ext uri="{FF2B5EF4-FFF2-40B4-BE49-F238E27FC236}">
                      <a16:creationId xmlns:a16="http://schemas.microsoft.com/office/drawing/2014/main" id="{49277D0A-53BC-4543-8769-DB3DF12E40C2}"/>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9" name="Group 56">
                <a:extLst>
                  <a:ext uri="{FF2B5EF4-FFF2-40B4-BE49-F238E27FC236}">
                    <a16:creationId xmlns:a16="http://schemas.microsoft.com/office/drawing/2014/main" id="{56B01087-4227-8148-8184-CBBFC5406A8C}"/>
                  </a:ext>
                </a:extLst>
              </p:cNvPr>
              <p:cNvGrpSpPr>
                <a:grpSpLocks/>
              </p:cNvGrpSpPr>
              <p:nvPr/>
            </p:nvGrpSpPr>
            <p:grpSpPr bwMode="auto">
              <a:xfrm>
                <a:off x="5045108" y="1476587"/>
                <a:ext cx="395654" cy="83527"/>
                <a:chOff x="776" y="4420"/>
                <a:chExt cx="360" cy="76"/>
              </a:xfrm>
            </p:grpSpPr>
            <p:sp>
              <p:nvSpPr>
                <p:cNvPr id="234" name="Line 57">
                  <a:extLst>
                    <a:ext uri="{FF2B5EF4-FFF2-40B4-BE49-F238E27FC236}">
                      <a16:creationId xmlns:a16="http://schemas.microsoft.com/office/drawing/2014/main" id="{F16288FC-E301-6648-A3C4-500D9259B7C9}"/>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5" name="Line 58">
                  <a:extLst>
                    <a:ext uri="{FF2B5EF4-FFF2-40B4-BE49-F238E27FC236}">
                      <a16:creationId xmlns:a16="http://schemas.microsoft.com/office/drawing/2014/main" id="{6216D552-2CF3-9042-A447-C7BEC6A94518}"/>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6" name="Line 59">
                  <a:extLst>
                    <a:ext uri="{FF2B5EF4-FFF2-40B4-BE49-F238E27FC236}">
                      <a16:creationId xmlns:a16="http://schemas.microsoft.com/office/drawing/2014/main" id="{D79E5B5F-71AF-E74D-BC1E-7DB280BC3AF3}"/>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37" name="Line 60">
                  <a:extLst>
                    <a:ext uri="{FF2B5EF4-FFF2-40B4-BE49-F238E27FC236}">
                      <a16:creationId xmlns:a16="http://schemas.microsoft.com/office/drawing/2014/main" id="{2D0A5281-45C5-3645-A885-6CA694C97F22}"/>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79" name="Group 61">
                <a:extLst>
                  <a:ext uri="{FF2B5EF4-FFF2-40B4-BE49-F238E27FC236}">
                    <a16:creationId xmlns:a16="http://schemas.microsoft.com/office/drawing/2014/main" id="{ABF5B81C-50F2-084B-A7B9-DA6AB0C45CF1}"/>
                  </a:ext>
                </a:extLst>
              </p:cNvPr>
              <p:cNvGrpSpPr>
                <a:grpSpLocks/>
              </p:cNvGrpSpPr>
              <p:nvPr/>
            </p:nvGrpSpPr>
            <p:grpSpPr bwMode="auto">
              <a:xfrm>
                <a:off x="5239610" y="1581824"/>
                <a:ext cx="395654" cy="83527"/>
                <a:chOff x="776" y="4420"/>
                <a:chExt cx="360" cy="76"/>
              </a:xfrm>
            </p:grpSpPr>
            <p:sp>
              <p:nvSpPr>
                <p:cNvPr id="230" name="Line 62">
                  <a:extLst>
                    <a:ext uri="{FF2B5EF4-FFF2-40B4-BE49-F238E27FC236}">
                      <a16:creationId xmlns:a16="http://schemas.microsoft.com/office/drawing/2014/main" id="{25727CAE-13E4-5141-A75D-635783C12C81}"/>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1" name="Line 63">
                  <a:extLst>
                    <a:ext uri="{FF2B5EF4-FFF2-40B4-BE49-F238E27FC236}">
                      <a16:creationId xmlns:a16="http://schemas.microsoft.com/office/drawing/2014/main" id="{F21F3CCB-8788-8040-B3AC-63DBA9B62ACC}"/>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2" name="Line 64">
                  <a:extLst>
                    <a:ext uri="{FF2B5EF4-FFF2-40B4-BE49-F238E27FC236}">
                      <a16:creationId xmlns:a16="http://schemas.microsoft.com/office/drawing/2014/main" id="{D072DBE3-3678-384A-9430-AABEA0A57A8F}"/>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33" name="Line 65">
                  <a:extLst>
                    <a:ext uri="{FF2B5EF4-FFF2-40B4-BE49-F238E27FC236}">
                      <a16:creationId xmlns:a16="http://schemas.microsoft.com/office/drawing/2014/main" id="{2B678840-4A68-2349-A21A-E0514FE573A9}"/>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80" name="Group 66">
                <a:extLst>
                  <a:ext uri="{FF2B5EF4-FFF2-40B4-BE49-F238E27FC236}">
                    <a16:creationId xmlns:a16="http://schemas.microsoft.com/office/drawing/2014/main" id="{FC0EB0CB-36B4-DD40-8C47-E59DA1449B7A}"/>
                  </a:ext>
                </a:extLst>
              </p:cNvPr>
              <p:cNvGrpSpPr>
                <a:grpSpLocks/>
              </p:cNvGrpSpPr>
              <p:nvPr/>
            </p:nvGrpSpPr>
            <p:grpSpPr bwMode="auto">
              <a:xfrm>
                <a:off x="5673924" y="1585008"/>
                <a:ext cx="395654" cy="83527"/>
                <a:chOff x="776" y="4420"/>
                <a:chExt cx="360" cy="76"/>
              </a:xfrm>
            </p:grpSpPr>
            <p:sp>
              <p:nvSpPr>
                <p:cNvPr id="226" name="Line 67">
                  <a:extLst>
                    <a:ext uri="{FF2B5EF4-FFF2-40B4-BE49-F238E27FC236}">
                      <a16:creationId xmlns:a16="http://schemas.microsoft.com/office/drawing/2014/main" id="{96C71711-8D42-7547-99C1-B7297AEA198E}"/>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27" name="Line 68">
                  <a:extLst>
                    <a:ext uri="{FF2B5EF4-FFF2-40B4-BE49-F238E27FC236}">
                      <a16:creationId xmlns:a16="http://schemas.microsoft.com/office/drawing/2014/main" id="{8C3C44E7-9475-1348-8326-B69B5543A043}"/>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28" name="Line 69">
                  <a:extLst>
                    <a:ext uri="{FF2B5EF4-FFF2-40B4-BE49-F238E27FC236}">
                      <a16:creationId xmlns:a16="http://schemas.microsoft.com/office/drawing/2014/main" id="{1445BBC5-D3D5-E743-A167-4648B7363FBF}"/>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29" name="Line 70">
                  <a:extLst>
                    <a:ext uri="{FF2B5EF4-FFF2-40B4-BE49-F238E27FC236}">
                      <a16:creationId xmlns:a16="http://schemas.microsoft.com/office/drawing/2014/main" id="{6B4AF281-D1FD-9243-9D1D-E789F0CE6306}"/>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sp>
            <p:nvSpPr>
              <p:cNvPr id="181" name="Text Box 79">
                <a:extLst>
                  <a:ext uri="{FF2B5EF4-FFF2-40B4-BE49-F238E27FC236}">
                    <a16:creationId xmlns:a16="http://schemas.microsoft.com/office/drawing/2014/main" id="{C0EB0492-5026-DE41-9C6F-4EAA7C80FE98}"/>
                  </a:ext>
                </a:extLst>
              </p:cNvPr>
              <p:cNvSpPr txBox="1">
                <a:spLocks noChangeArrowheads="1"/>
              </p:cNvSpPr>
              <p:nvPr/>
            </p:nvSpPr>
            <p:spPr bwMode="auto">
              <a:xfrm>
                <a:off x="4607156" y="1014530"/>
                <a:ext cx="1488657" cy="220188"/>
              </a:xfrm>
              <a:prstGeom prst="rect">
                <a:avLst/>
              </a:prstGeom>
              <a:noFill/>
              <a:ln w="9525">
                <a:noFill/>
                <a:miter lim="800000"/>
                <a:headEnd/>
                <a:tailEnd/>
              </a:ln>
            </p:spPr>
            <p:txBody>
              <a:bodyPr wrap="square" anchor="ctr">
                <a:prstTxWarp prst="textNoShape">
                  <a:avLst/>
                </a:prstTxWarp>
                <a:spAutoFit/>
              </a:bodyPr>
              <a:lstStyle/>
              <a:p>
                <a:pPr algn="ctr"/>
                <a:r>
                  <a:rPr lang="en-US" sz="1200" b="1" dirty="0">
                    <a:ea typeface="Arial" pitchFamily="-52" charset="0"/>
                    <a:cs typeface="Arial" pitchFamily="-52" charset="0"/>
                  </a:rPr>
                  <a:t>Map </a:t>
                </a:r>
                <a:r>
                  <a:rPr lang="en-US" sz="1200" dirty="0">
                    <a:ea typeface="Arial" pitchFamily="-52" charset="0"/>
                    <a:cs typeface="Arial" pitchFamily="-52" charset="0"/>
                  </a:rPr>
                  <a:t>against reference *</a:t>
                </a:r>
              </a:p>
            </p:txBody>
          </p:sp>
          <p:cxnSp>
            <p:nvCxnSpPr>
              <p:cNvPr id="182" name="Straight Arrow Connector 181">
                <a:extLst>
                  <a:ext uri="{FF2B5EF4-FFF2-40B4-BE49-F238E27FC236}">
                    <a16:creationId xmlns:a16="http://schemas.microsoft.com/office/drawing/2014/main" id="{1C84F105-16D4-6B46-B238-4636E22E45CF}"/>
                  </a:ext>
                </a:extLst>
              </p:cNvPr>
              <p:cNvCxnSpPr>
                <a:cxnSpLocks/>
              </p:cNvCxnSpPr>
              <p:nvPr/>
            </p:nvCxnSpPr>
            <p:spPr bwMode="auto">
              <a:xfrm flipH="1">
                <a:off x="5435844" y="1950381"/>
                <a:ext cx="7161" cy="3718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3" name="Straight Arrow Connector 182">
                <a:extLst>
                  <a:ext uri="{FF2B5EF4-FFF2-40B4-BE49-F238E27FC236}">
                    <a16:creationId xmlns:a16="http://schemas.microsoft.com/office/drawing/2014/main" id="{BC25255A-B162-CF44-83EF-392B4D9B86A7}"/>
                  </a:ext>
                </a:extLst>
              </p:cNvPr>
              <p:cNvCxnSpPr>
                <a:cxnSpLocks/>
              </p:cNvCxnSpPr>
              <p:nvPr/>
            </p:nvCxnSpPr>
            <p:spPr bwMode="auto">
              <a:xfrm flipH="1">
                <a:off x="4031583" y="2914972"/>
                <a:ext cx="626163" cy="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4" name="Straight Arrow Connector 183">
                <a:extLst>
                  <a:ext uri="{FF2B5EF4-FFF2-40B4-BE49-F238E27FC236}">
                    <a16:creationId xmlns:a16="http://schemas.microsoft.com/office/drawing/2014/main" id="{CA862CCD-8FAB-6D4C-B082-D0FD3C843C9B}"/>
                  </a:ext>
                </a:extLst>
              </p:cNvPr>
              <p:cNvCxnSpPr>
                <a:cxnSpLocks/>
              </p:cNvCxnSpPr>
              <p:nvPr/>
            </p:nvCxnSpPr>
            <p:spPr bwMode="auto">
              <a:xfrm>
                <a:off x="3149638" y="3520113"/>
                <a:ext cx="0" cy="45298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5" name="Rectangle 184">
                <a:extLst>
                  <a:ext uri="{FF2B5EF4-FFF2-40B4-BE49-F238E27FC236}">
                    <a16:creationId xmlns:a16="http://schemas.microsoft.com/office/drawing/2014/main" id="{40843BB9-B0AD-2843-B3D9-3413B2BBCCB1}"/>
                  </a:ext>
                </a:extLst>
              </p:cNvPr>
              <p:cNvSpPr/>
              <p:nvPr/>
            </p:nvSpPr>
            <p:spPr>
              <a:xfrm>
                <a:off x="2400238" y="4127806"/>
                <a:ext cx="1503933" cy="360179"/>
              </a:xfrm>
              <a:prstGeom prst="rect">
                <a:avLst/>
              </a:prstGeom>
            </p:spPr>
            <p:txBody>
              <a:bodyPr wrap="square">
                <a:spAutoFit/>
              </a:bodyPr>
              <a:lstStyle/>
              <a:p>
                <a:pPr algn="ctr"/>
                <a:r>
                  <a:rPr lang="en-US" sz="1200" b="1" dirty="0">
                    <a:latin typeface="Arial"/>
                    <a:ea typeface="Arial" pitchFamily="-52" charset="0"/>
                    <a:cs typeface="Arial"/>
                  </a:rPr>
                  <a:t>Extract variable sites </a:t>
                </a:r>
              </a:p>
              <a:p>
                <a:pPr algn="ctr"/>
                <a:r>
                  <a:rPr lang="en-US" sz="1200" dirty="0">
                    <a:latin typeface="Arial"/>
                    <a:ea typeface="Arial" pitchFamily="-52" charset="0"/>
                    <a:cs typeface="Arial"/>
                  </a:rPr>
                  <a:t>and convert format </a:t>
                </a:r>
                <a:endParaRPr lang="en-US" sz="1200" dirty="0">
                  <a:solidFill>
                    <a:srgbClr val="000000"/>
                  </a:solidFill>
                  <a:latin typeface="Arial"/>
                  <a:ea typeface="ＭＳ Ｐゴシック" charset="0"/>
                  <a:cs typeface="Arial"/>
                </a:endParaRPr>
              </a:p>
            </p:txBody>
          </p:sp>
          <p:sp>
            <p:nvSpPr>
              <p:cNvPr id="186" name="Text Box 79">
                <a:extLst>
                  <a:ext uri="{FF2B5EF4-FFF2-40B4-BE49-F238E27FC236}">
                    <a16:creationId xmlns:a16="http://schemas.microsoft.com/office/drawing/2014/main" id="{733DDE2E-C2C3-1843-B52F-36B35B8B0534}"/>
                  </a:ext>
                </a:extLst>
              </p:cNvPr>
              <p:cNvSpPr txBox="1">
                <a:spLocks noChangeArrowheads="1"/>
              </p:cNvSpPr>
              <p:nvPr/>
            </p:nvSpPr>
            <p:spPr bwMode="auto">
              <a:xfrm>
                <a:off x="4825230" y="2418456"/>
                <a:ext cx="1182114" cy="360179"/>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Call </a:t>
                </a:r>
                <a:r>
                  <a:rPr lang="en-US" sz="1200" b="1" dirty="0">
                    <a:ea typeface="Arial" pitchFamily="-52" charset="0"/>
                    <a:cs typeface="Arial" pitchFamily="-52" charset="0"/>
                  </a:rPr>
                  <a:t>SNPS </a:t>
                </a:r>
                <a:r>
                  <a:rPr lang="en-US" sz="1200" dirty="0">
                    <a:ea typeface="Arial" pitchFamily="-52" charset="0"/>
                    <a:cs typeface="Arial" pitchFamily="-52" charset="0"/>
                  </a:rPr>
                  <a:t>and create pseudogenomes *</a:t>
                </a:r>
              </a:p>
            </p:txBody>
          </p:sp>
          <p:grpSp>
            <p:nvGrpSpPr>
              <p:cNvPr id="187" name="Group 186">
                <a:extLst>
                  <a:ext uri="{FF2B5EF4-FFF2-40B4-BE49-F238E27FC236}">
                    <a16:creationId xmlns:a16="http://schemas.microsoft.com/office/drawing/2014/main" id="{26BAB1AA-29C6-9746-BCF4-38234B18B449}"/>
                  </a:ext>
                </a:extLst>
              </p:cNvPr>
              <p:cNvGrpSpPr/>
              <p:nvPr/>
            </p:nvGrpSpPr>
            <p:grpSpPr>
              <a:xfrm>
                <a:off x="4727040" y="2823430"/>
                <a:ext cx="1465488" cy="87923"/>
                <a:chOff x="3789471" y="4775200"/>
                <a:chExt cx="2116816" cy="127000"/>
              </a:xfrm>
            </p:grpSpPr>
            <p:cxnSp>
              <p:nvCxnSpPr>
                <p:cNvPr id="219" name="Straight Connector 218">
                  <a:extLst>
                    <a:ext uri="{FF2B5EF4-FFF2-40B4-BE49-F238E27FC236}">
                      <a16:creationId xmlns:a16="http://schemas.microsoft.com/office/drawing/2014/main" id="{E393FA28-78BC-0543-B3F1-2BA83AAB56F6}"/>
                    </a:ext>
                  </a:extLst>
                </p:cNvPr>
                <p:cNvCxnSpPr/>
                <p:nvPr/>
              </p:nvCxnSpPr>
              <p:spPr bwMode="auto">
                <a:xfrm flipV="1">
                  <a:off x="3789471" y="4826768"/>
                  <a:ext cx="2116816" cy="19246"/>
                </a:xfrm>
                <a:prstGeom prst="line">
                  <a:avLst/>
                </a:prstGeom>
                <a:solidFill>
                  <a:schemeClr val="accent1"/>
                </a:solidFill>
                <a:ln w="28575" cap="flat" cmpd="sng" algn="ctr">
                  <a:solidFill>
                    <a:srgbClr val="660066"/>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0E729A12-1741-EE42-8543-AA987FDC39FD}"/>
                    </a:ext>
                  </a:extLst>
                </p:cNvPr>
                <p:cNvCxnSpPr/>
                <p:nvPr/>
              </p:nvCxnSpPr>
              <p:spPr bwMode="auto">
                <a:xfrm flipV="1">
                  <a:off x="41529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1" name="Straight Connector 220">
                  <a:extLst>
                    <a:ext uri="{FF2B5EF4-FFF2-40B4-BE49-F238E27FC236}">
                      <a16:creationId xmlns:a16="http://schemas.microsoft.com/office/drawing/2014/main" id="{92D339F4-E229-834D-953A-5D4A82751E11}"/>
                    </a:ext>
                  </a:extLst>
                </p:cNvPr>
                <p:cNvCxnSpPr/>
                <p:nvPr/>
              </p:nvCxnSpPr>
              <p:spPr bwMode="auto">
                <a:xfrm flipV="1">
                  <a:off x="5067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2" name="Straight Connector 221">
                  <a:extLst>
                    <a:ext uri="{FF2B5EF4-FFF2-40B4-BE49-F238E27FC236}">
                      <a16:creationId xmlns:a16="http://schemas.microsoft.com/office/drawing/2014/main" id="{2A51E6B0-7F38-234F-BC6C-9E4B703B1EDA}"/>
                    </a:ext>
                  </a:extLst>
                </p:cNvPr>
                <p:cNvCxnSpPr/>
                <p:nvPr/>
              </p:nvCxnSpPr>
              <p:spPr bwMode="auto">
                <a:xfrm flipV="1">
                  <a:off x="4305300" y="47879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3" name="Straight Connector 222">
                  <a:extLst>
                    <a:ext uri="{FF2B5EF4-FFF2-40B4-BE49-F238E27FC236}">
                      <a16:creationId xmlns:a16="http://schemas.microsoft.com/office/drawing/2014/main" id="{C88E52A8-CDA7-4C4F-8E1E-42699D9A3C12}"/>
                    </a:ext>
                  </a:extLst>
                </p:cNvPr>
                <p:cNvCxnSpPr/>
                <p:nvPr/>
              </p:nvCxnSpPr>
              <p:spPr bwMode="auto">
                <a:xfrm flipV="1">
                  <a:off x="5194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4" name="Straight Connector 223">
                  <a:extLst>
                    <a:ext uri="{FF2B5EF4-FFF2-40B4-BE49-F238E27FC236}">
                      <a16:creationId xmlns:a16="http://schemas.microsoft.com/office/drawing/2014/main" id="{BD149190-E7EC-3A4C-96F6-CAFD3012BC81}"/>
                    </a:ext>
                  </a:extLst>
                </p:cNvPr>
                <p:cNvCxnSpPr/>
                <p:nvPr/>
              </p:nvCxnSpPr>
              <p:spPr bwMode="auto">
                <a:xfrm flipV="1">
                  <a:off x="55245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5" name="Straight Connector 224">
                  <a:extLst>
                    <a:ext uri="{FF2B5EF4-FFF2-40B4-BE49-F238E27FC236}">
                      <a16:creationId xmlns:a16="http://schemas.microsoft.com/office/drawing/2014/main" id="{B527B9B5-84F0-1242-8452-95EC0DAF2994}"/>
                    </a:ext>
                  </a:extLst>
                </p:cNvPr>
                <p:cNvCxnSpPr/>
                <p:nvPr/>
              </p:nvCxnSpPr>
              <p:spPr bwMode="auto">
                <a:xfrm flipV="1">
                  <a:off x="46990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88" name="Straight Connector 187">
                <a:extLst>
                  <a:ext uri="{FF2B5EF4-FFF2-40B4-BE49-F238E27FC236}">
                    <a16:creationId xmlns:a16="http://schemas.microsoft.com/office/drawing/2014/main" id="{8C5218D2-4B51-AC42-B251-D30A114D7A2D}"/>
                  </a:ext>
                </a:extLst>
              </p:cNvPr>
              <p:cNvCxnSpPr>
                <a:cxnSpLocks/>
              </p:cNvCxnSpPr>
              <p:nvPr/>
            </p:nvCxnSpPr>
            <p:spPr bwMode="auto">
              <a:xfrm flipV="1">
                <a:off x="4735832" y="2982224"/>
                <a:ext cx="1465488" cy="13324"/>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9" name="Text Box 79">
                <a:extLst>
                  <a:ext uri="{FF2B5EF4-FFF2-40B4-BE49-F238E27FC236}">
                    <a16:creationId xmlns:a16="http://schemas.microsoft.com/office/drawing/2014/main" id="{860AB541-6582-8549-AB24-62433DDCB49F}"/>
                  </a:ext>
                </a:extLst>
              </p:cNvPr>
              <p:cNvSpPr txBox="1">
                <a:spLocks noChangeArrowheads="1"/>
              </p:cNvSpPr>
              <p:nvPr/>
            </p:nvSpPr>
            <p:spPr bwMode="auto">
              <a:xfrm>
                <a:off x="2420083" y="2470872"/>
                <a:ext cx="1582615" cy="220188"/>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Create </a:t>
                </a:r>
                <a:r>
                  <a:rPr lang="en-US" sz="1200" b="1" dirty="0">
                    <a:ea typeface="Arial" pitchFamily="-52" charset="0"/>
                    <a:cs typeface="Arial" pitchFamily="-52" charset="0"/>
                  </a:rPr>
                  <a:t>alignment</a:t>
                </a:r>
                <a:endParaRPr lang="en-US" sz="1200" dirty="0">
                  <a:ea typeface="Arial" pitchFamily="-52" charset="0"/>
                  <a:cs typeface="Arial" pitchFamily="-52" charset="0"/>
                </a:endParaRPr>
              </a:p>
            </p:txBody>
          </p:sp>
          <p:grpSp>
            <p:nvGrpSpPr>
              <p:cNvPr id="190" name="Group 189">
                <a:extLst>
                  <a:ext uri="{FF2B5EF4-FFF2-40B4-BE49-F238E27FC236}">
                    <a16:creationId xmlns:a16="http://schemas.microsoft.com/office/drawing/2014/main" id="{30FF58DA-D06B-5A40-87CC-3639335FAF6E}"/>
                  </a:ext>
                </a:extLst>
              </p:cNvPr>
              <p:cNvGrpSpPr/>
              <p:nvPr/>
            </p:nvGrpSpPr>
            <p:grpSpPr>
              <a:xfrm>
                <a:off x="2485001" y="2727247"/>
                <a:ext cx="1420982" cy="663955"/>
                <a:chOff x="512871" y="4585468"/>
                <a:chExt cx="2116816" cy="959046"/>
              </a:xfrm>
            </p:grpSpPr>
            <p:cxnSp>
              <p:nvCxnSpPr>
                <p:cNvPr id="207" name="Straight Connector 206">
                  <a:extLst>
                    <a:ext uri="{FF2B5EF4-FFF2-40B4-BE49-F238E27FC236}">
                      <a16:creationId xmlns:a16="http://schemas.microsoft.com/office/drawing/2014/main" id="{0EBCCC39-4258-E543-A62B-56D49B53396C}"/>
                    </a:ext>
                  </a:extLst>
                </p:cNvPr>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8" name="Straight Connector 207">
                  <a:extLst>
                    <a:ext uri="{FF2B5EF4-FFF2-40B4-BE49-F238E27FC236}">
                      <a16:creationId xmlns:a16="http://schemas.microsoft.com/office/drawing/2014/main" id="{C33E948A-7DE0-C04F-A469-3B4774108778}"/>
                    </a:ext>
                  </a:extLst>
                </p:cNvPr>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9" name="Straight Connector 208">
                  <a:extLst>
                    <a:ext uri="{FF2B5EF4-FFF2-40B4-BE49-F238E27FC236}">
                      <a16:creationId xmlns:a16="http://schemas.microsoft.com/office/drawing/2014/main" id="{CBAACAB1-CC3F-FA40-975C-BC209D853F3D}"/>
                    </a:ext>
                  </a:extLst>
                </p:cNvPr>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0" name="Straight Connector 209">
                  <a:extLst>
                    <a:ext uri="{FF2B5EF4-FFF2-40B4-BE49-F238E27FC236}">
                      <a16:creationId xmlns:a16="http://schemas.microsoft.com/office/drawing/2014/main" id="{04D1CBD1-6C6B-624D-97C6-1E1D4269B40C}"/>
                    </a:ext>
                  </a:extLst>
                </p:cNvPr>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1" name="Straight Connector 210">
                  <a:extLst>
                    <a:ext uri="{FF2B5EF4-FFF2-40B4-BE49-F238E27FC236}">
                      <a16:creationId xmlns:a16="http://schemas.microsoft.com/office/drawing/2014/main" id="{1AEC7A91-E646-0B41-A434-2EAAA1FD5237}"/>
                    </a:ext>
                  </a:extLst>
                </p:cNvPr>
                <p:cNvCxnSpPr/>
                <p:nvPr/>
              </p:nvCxnSpPr>
              <p:spPr bwMode="auto">
                <a:xfrm flipV="1">
                  <a:off x="512871" y="4839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2" name="Straight Connector 211">
                  <a:extLst>
                    <a:ext uri="{FF2B5EF4-FFF2-40B4-BE49-F238E27FC236}">
                      <a16:creationId xmlns:a16="http://schemas.microsoft.com/office/drawing/2014/main" id="{E9C35CA7-26A7-EB40-8710-87E78E85A309}"/>
                    </a:ext>
                  </a:extLst>
                </p:cNvPr>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3" name="Straight Connector 212">
                  <a:extLst>
                    <a:ext uri="{FF2B5EF4-FFF2-40B4-BE49-F238E27FC236}">
                      <a16:creationId xmlns:a16="http://schemas.microsoft.com/office/drawing/2014/main" id="{A741C0D1-BD0D-B041-9DFF-BBEE0A1C52C0}"/>
                    </a:ext>
                  </a:extLst>
                </p:cNvPr>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4" name="Straight Connector 213">
                  <a:extLst>
                    <a:ext uri="{FF2B5EF4-FFF2-40B4-BE49-F238E27FC236}">
                      <a16:creationId xmlns:a16="http://schemas.microsoft.com/office/drawing/2014/main" id="{CB3E810C-25D3-1448-9163-79B2FE322A13}"/>
                    </a:ext>
                  </a:extLst>
                </p:cNvPr>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5" name="Straight Connector 214">
                  <a:extLst>
                    <a:ext uri="{FF2B5EF4-FFF2-40B4-BE49-F238E27FC236}">
                      <a16:creationId xmlns:a16="http://schemas.microsoft.com/office/drawing/2014/main" id="{B861876D-0E13-0F4F-8F1A-CAEA2EF76E36}"/>
                    </a:ext>
                  </a:extLst>
                </p:cNvPr>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6" name="Straight Connector 215">
                  <a:extLst>
                    <a:ext uri="{FF2B5EF4-FFF2-40B4-BE49-F238E27FC236}">
                      <a16:creationId xmlns:a16="http://schemas.microsoft.com/office/drawing/2014/main" id="{9CE9CD04-C4BC-574C-8466-B7ABAE88BF55}"/>
                    </a:ext>
                  </a:extLst>
                </p:cNvPr>
                <p:cNvCxnSpPr/>
                <p:nvPr/>
              </p:nvCxnSpPr>
              <p:spPr bwMode="auto">
                <a:xfrm flipV="1">
                  <a:off x="512871" y="5360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7" name="Straight Connector 216">
                  <a:extLst>
                    <a:ext uri="{FF2B5EF4-FFF2-40B4-BE49-F238E27FC236}">
                      <a16:creationId xmlns:a16="http://schemas.microsoft.com/office/drawing/2014/main" id="{A7A07F6E-75A4-E540-9066-DBBFDBB3987A}"/>
                    </a:ext>
                  </a:extLst>
                </p:cNvPr>
                <p:cNvCxnSpPr/>
                <p:nvPr/>
              </p:nvCxnSpPr>
              <p:spPr bwMode="auto">
                <a:xfrm flipV="1">
                  <a:off x="512871" y="54490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8" name="Straight Connector 217">
                  <a:extLst>
                    <a:ext uri="{FF2B5EF4-FFF2-40B4-BE49-F238E27FC236}">
                      <a16:creationId xmlns:a16="http://schemas.microsoft.com/office/drawing/2014/main" id="{29DB5781-79CE-4E42-B77E-D6BEE465E15E}"/>
                    </a:ext>
                  </a:extLst>
                </p:cNvPr>
                <p:cNvCxnSpPr/>
                <p:nvPr/>
              </p:nvCxnSpPr>
              <p:spPr bwMode="auto">
                <a:xfrm flipV="1">
                  <a:off x="512871" y="55252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91" name="Group 190">
                <a:extLst>
                  <a:ext uri="{FF2B5EF4-FFF2-40B4-BE49-F238E27FC236}">
                    <a16:creationId xmlns:a16="http://schemas.microsoft.com/office/drawing/2014/main" id="{B5B72F64-3ACD-5041-882A-BCDEE7FB13CA}"/>
                  </a:ext>
                </a:extLst>
              </p:cNvPr>
              <p:cNvGrpSpPr/>
              <p:nvPr/>
            </p:nvGrpSpPr>
            <p:grpSpPr>
              <a:xfrm>
                <a:off x="2968578" y="4538462"/>
                <a:ext cx="348320" cy="663955"/>
                <a:chOff x="512869" y="4585468"/>
                <a:chExt cx="2116818" cy="959046"/>
              </a:xfrm>
            </p:grpSpPr>
            <p:cxnSp>
              <p:nvCxnSpPr>
                <p:cNvPr id="195" name="Straight Connector 194">
                  <a:extLst>
                    <a:ext uri="{FF2B5EF4-FFF2-40B4-BE49-F238E27FC236}">
                      <a16:creationId xmlns:a16="http://schemas.microsoft.com/office/drawing/2014/main" id="{0AF31D09-F433-5C44-8E93-D6F06336F90D}"/>
                    </a:ext>
                  </a:extLst>
                </p:cNvPr>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6" name="Straight Connector 195">
                  <a:extLst>
                    <a:ext uri="{FF2B5EF4-FFF2-40B4-BE49-F238E27FC236}">
                      <a16:creationId xmlns:a16="http://schemas.microsoft.com/office/drawing/2014/main" id="{FE05EE9D-23C5-9743-9A5F-434CA9082586}"/>
                    </a:ext>
                  </a:extLst>
                </p:cNvPr>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7" name="Straight Connector 196">
                  <a:extLst>
                    <a:ext uri="{FF2B5EF4-FFF2-40B4-BE49-F238E27FC236}">
                      <a16:creationId xmlns:a16="http://schemas.microsoft.com/office/drawing/2014/main" id="{B716686E-4AA1-A948-9E19-4ED7EA22A6B1}"/>
                    </a:ext>
                  </a:extLst>
                </p:cNvPr>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8" name="Straight Connector 197">
                  <a:extLst>
                    <a:ext uri="{FF2B5EF4-FFF2-40B4-BE49-F238E27FC236}">
                      <a16:creationId xmlns:a16="http://schemas.microsoft.com/office/drawing/2014/main" id="{2E0DAC64-2981-3546-96AB-2BA221A4DD74}"/>
                    </a:ext>
                  </a:extLst>
                </p:cNvPr>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9" name="Straight Connector 198">
                  <a:extLst>
                    <a:ext uri="{FF2B5EF4-FFF2-40B4-BE49-F238E27FC236}">
                      <a16:creationId xmlns:a16="http://schemas.microsoft.com/office/drawing/2014/main" id="{4F0F1A78-01E1-124D-A710-AA9DEFBFDE6B}"/>
                    </a:ext>
                  </a:extLst>
                </p:cNvPr>
                <p:cNvCxnSpPr/>
                <p:nvPr/>
              </p:nvCxnSpPr>
              <p:spPr bwMode="auto">
                <a:xfrm flipV="1">
                  <a:off x="512869" y="4839468"/>
                  <a:ext cx="2116818"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0" name="Straight Connector 199">
                  <a:extLst>
                    <a:ext uri="{FF2B5EF4-FFF2-40B4-BE49-F238E27FC236}">
                      <a16:creationId xmlns:a16="http://schemas.microsoft.com/office/drawing/2014/main" id="{18104077-A75B-9445-938B-E273D78F236A}"/>
                    </a:ext>
                  </a:extLst>
                </p:cNvPr>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1" name="Straight Connector 200">
                  <a:extLst>
                    <a:ext uri="{FF2B5EF4-FFF2-40B4-BE49-F238E27FC236}">
                      <a16:creationId xmlns:a16="http://schemas.microsoft.com/office/drawing/2014/main" id="{593F1209-D3FD-254D-84CE-60E6E097ABCD}"/>
                    </a:ext>
                  </a:extLst>
                </p:cNvPr>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2" name="Straight Connector 201">
                  <a:extLst>
                    <a:ext uri="{FF2B5EF4-FFF2-40B4-BE49-F238E27FC236}">
                      <a16:creationId xmlns:a16="http://schemas.microsoft.com/office/drawing/2014/main" id="{EC577F7F-693D-0549-9D39-CAA12F86A094}"/>
                    </a:ext>
                  </a:extLst>
                </p:cNvPr>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3" name="Straight Connector 202">
                  <a:extLst>
                    <a:ext uri="{FF2B5EF4-FFF2-40B4-BE49-F238E27FC236}">
                      <a16:creationId xmlns:a16="http://schemas.microsoft.com/office/drawing/2014/main" id="{F3A29D08-F1D2-A54A-A00D-7492C915BA3F}"/>
                    </a:ext>
                  </a:extLst>
                </p:cNvPr>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4" name="Straight Connector 203">
                  <a:extLst>
                    <a:ext uri="{FF2B5EF4-FFF2-40B4-BE49-F238E27FC236}">
                      <a16:creationId xmlns:a16="http://schemas.microsoft.com/office/drawing/2014/main" id="{00D26041-FBB3-5740-9842-4F75127481E6}"/>
                    </a:ext>
                  </a:extLst>
                </p:cNvPr>
                <p:cNvCxnSpPr/>
                <p:nvPr/>
              </p:nvCxnSpPr>
              <p:spPr bwMode="auto">
                <a:xfrm flipV="1">
                  <a:off x="512871" y="53601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5" name="Straight Connector 204">
                  <a:extLst>
                    <a:ext uri="{FF2B5EF4-FFF2-40B4-BE49-F238E27FC236}">
                      <a16:creationId xmlns:a16="http://schemas.microsoft.com/office/drawing/2014/main" id="{6CFEEE51-F622-ED42-A74F-23970042004A}"/>
                    </a:ext>
                  </a:extLst>
                </p:cNvPr>
                <p:cNvCxnSpPr/>
                <p:nvPr/>
              </p:nvCxnSpPr>
              <p:spPr bwMode="auto">
                <a:xfrm flipV="1">
                  <a:off x="512870" y="54490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6" name="Straight Connector 205">
                  <a:extLst>
                    <a:ext uri="{FF2B5EF4-FFF2-40B4-BE49-F238E27FC236}">
                      <a16:creationId xmlns:a16="http://schemas.microsoft.com/office/drawing/2014/main" id="{34121108-2963-7647-AFB2-1837A4CE8D5B}"/>
                    </a:ext>
                  </a:extLst>
                </p:cNvPr>
                <p:cNvCxnSpPr/>
                <p:nvPr/>
              </p:nvCxnSpPr>
              <p:spPr bwMode="auto">
                <a:xfrm flipV="1">
                  <a:off x="512869" y="5525268"/>
                  <a:ext cx="2116815"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92" name="Straight Arrow Connector 191">
                <a:extLst>
                  <a:ext uri="{FF2B5EF4-FFF2-40B4-BE49-F238E27FC236}">
                    <a16:creationId xmlns:a16="http://schemas.microsoft.com/office/drawing/2014/main" id="{A7ABC247-6BDC-9945-9450-19DF3939D0A7}"/>
                  </a:ext>
                </a:extLst>
              </p:cNvPr>
              <p:cNvCxnSpPr>
                <a:cxnSpLocks/>
              </p:cNvCxnSpPr>
              <p:nvPr/>
            </p:nvCxnSpPr>
            <p:spPr bwMode="auto">
              <a:xfrm>
                <a:off x="3948190" y="4599472"/>
                <a:ext cx="529293" cy="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3" name="Rectangle 192">
                <a:extLst>
                  <a:ext uri="{FF2B5EF4-FFF2-40B4-BE49-F238E27FC236}">
                    <a16:creationId xmlns:a16="http://schemas.microsoft.com/office/drawing/2014/main" id="{11A3E4BA-F729-0649-B11F-EBBD802C096D}"/>
                  </a:ext>
                </a:extLst>
              </p:cNvPr>
              <p:cNvSpPr/>
              <p:nvPr/>
            </p:nvSpPr>
            <p:spPr>
              <a:xfrm>
                <a:off x="4580730" y="3705775"/>
                <a:ext cx="1503933" cy="360179"/>
              </a:xfrm>
              <a:prstGeom prst="rect">
                <a:avLst/>
              </a:prstGeom>
            </p:spPr>
            <p:txBody>
              <a:bodyPr wrap="square">
                <a:spAutoFit/>
              </a:bodyPr>
              <a:lstStyle/>
              <a:p>
                <a:pPr algn="ctr"/>
                <a:r>
                  <a:rPr lang="en-US" sz="1200" b="1" dirty="0">
                    <a:latin typeface="Arial"/>
                    <a:ea typeface="Arial" pitchFamily="-52" charset="0"/>
                    <a:cs typeface="Arial"/>
                  </a:rPr>
                  <a:t>Construct </a:t>
                </a:r>
                <a:r>
                  <a:rPr lang="en-US" sz="1200" dirty="0">
                    <a:latin typeface="Arial"/>
                    <a:ea typeface="Arial" pitchFamily="-52" charset="0"/>
                    <a:cs typeface="Arial"/>
                  </a:rPr>
                  <a:t>and </a:t>
                </a:r>
                <a:r>
                  <a:rPr lang="en-US" sz="1200" b="1" dirty="0">
                    <a:latin typeface="Arial"/>
                    <a:ea typeface="Arial" pitchFamily="-52" charset="0"/>
                    <a:cs typeface="Arial"/>
                  </a:rPr>
                  <a:t>interpret phylogeny</a:t>
                </a:r>
                <a:endParaRPr lang="en-US" sz="1200" b="1" dirty="0">
                  <a:solidFill>
                    <a:srgbClr val="000000"/>
                  </a:solidFill>
                  <a:latin typeface="Arial"/>
                  <a:ea typeface="ＭＳ Ｐゴシック" charset="0"/>
                  <a:cs typeface="Arial"/>
                </a:endParaRPr>
              </a:p>
            </p:txBody>
          </p:sp>
          <p:pic>
            <p:nvPicPr>
              <p:cNvPr id="194" name="Picture 193" descr="tree.pdf">
                <a:extLst>
                  <a:ext uri="{FF2B5EF4-FFF2-40B4-BE49-F238E27FC236}">
                    <a16:creationId xmlns:a16="http://schemas.microsoft.com/office/drawing/2014/main" id="{17DCD054-EEE1-1646-8EA6-661FC6A97E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1252" y="4054354"/>
                <a:ext cx="1162724" cy="1448569"/>
              </a:xfrm>
              <a:prstGeom prst="rect">
                <a:avLst/>
              </a:prstGeom>
            </p:spPr>
          </p:pic>
        </p:grpSp>
      </p:grpSp>
      <p:sp>
        <p:nvSpPr>
          <p:cNvPr id="7" name="Rectangle 6">
            <a:extLst>
              <a:ext uri="{FF2B5EF4-FFF2-40B4-BE49-F238E27FC236}">
                <a16:creationId xmlns:a16="http://schemas.microsoft.com/office/drawing/2014/main" id="{6520BFFE-3802-754D-8D6B-F49002626D05}"/>
              </a:ext>
            </a:extLst>
          </p:cNvPr>
          <p:cNvSpPr/>
          <p:nvPr/>
        </p:nvSpPr>
        <p:spPr>
          <a:xfrm>
            <a:off x="3905970" y="2026021"/>
            <a:ext cx="5009430" cy="4164917"/>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65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BB0-8C47-0243-B8EA-F492EE1D9FF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D87726D3-E5D2-334F-985E-2F6E8B0A4052}"/>
              </a:ext>
            </a:extLst>
          </p:cNvPr>
          <p:cNvSpPr>
            <a:spLocks noGrp="1"/>
          </p:cNvSpPr>
          <p:nvPr>
            <p:ph idx="1"/>
          </p:nvPr>
        </p:nvSpPr>
        <p:spPr/>
        <p:txBody>
          <a:bodyPr>
            <a:normAutofit/>
          </a:bodyPr>
          <a:lstStyle/>
          <a:p>
            <a:r>
              <a:rPr lang="en-US" sz="2200" dirty="0"/>
              <a:t>Illumina sequencing platforms: </a:t>
            </a:r>
          </a:p>
          <a:p>
            <a:pPr marL="0" indent="0">
              <a:buNone/>
            </a:pPr>
            <a:r>
              <a:rPr lang="en-US" sz="2200" dirty="0">
                <a:hlinkClick r:id="rId2"/>
              </a:rPr>
              <a:t>https://emea.illumina.com/systems/sequencing-platforms.html</a:t>
            </a:r>
            <a:r>
              <a:rPr lang="en-US" sz="2200" dirty="0"/>
              <a:t> </a:t>
            </a:r>
          </a:p>
          <a:p>
            <a:r>
              <a:rPr lang="en-US" sz="2200" dirty="0"/>
              <a:t>Illumina sequencing by synthesis:</a:t>
            </a:r>
          </a:p>
          <a:p>
            <a:pPr marL="0" indent="0">
              <a:buNone/>
            </a:pPr>
            <a:r>
              <a:rPr lang="en-US" sz="2200" dirty="0">
                <a:hlinkClick r:id="rId3"/>
              </a:rPr>
              <a:t>https://www.youtube.com/watch?v=fCd6B5HRaZ8</a:t>
            </a:r>
            <a:endParaRPr lang="en-US" sz="2200" dirty="0"/>
          </a:p>
          <a:p>
            <a:r>
              <a:rPr lang="en-US" sz="2200" dirty="0"/>
              <a:t>IGV:</a:t>
            </a:r>
          </a:p>
          <a:p>
            <a:pPr marL="0" indent="0">
              <a:buNone/>
            </a:pPr>
            <a:r>
              <a:rPr lang="en-US" sz="2200" dirty="0">
                <a:hlinkClick r:id="rId4"/>
              </a:rPr>
              <a:t>https://software.broadinstitute.org/software/igv/</a:t>
            </a:r>
            <a:r>
              <a:rPr lang="en-US" sz="2200" dirty="0"/>
              <a:t> </a:t>
            </a:r>
          </a:p>
          <a:p>
            <a:pPr marL="0" indent="0">
              <a:buNone/>
            </a:pPr>
            <a:endParaRPr lang="en-US" sz="2200" dirty="0"/>
          </a:p>
          <a:p>
            <a:pPr marL="0" indent="0">
              <a:buNone/>
            </a:pPr>
            <a:endParaRPr lang="en-US" sz="2200" dirty="0"/>
          </a:p>
          <a:p>
            <a:endParaRPr lang="en-US" sz="2200" dirty="0"/>
          </a:p>
          <a:p>
            <a:endParaRPr lang="en-US" sz="2200" dirty="0"/>
          </a:p>
        </p:txBody>
      </p:sp>
    </p:spTree>
    <p:extLst>
      <p:ext uri="{BB962C8B-B14F-4D97-AF65-F5344CB8AC3E}">
        <p14:creationId xmlns:p14="http://schemas.microsoft.com/office/powerpoint/2010/main" val="1251854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D5FA-F1B2-F347-9719-7A785DF5D907}"/>
              </a:ext>
            </a:extLst>
          </p:cNvPr>
          <p:cNvSpPr>
            <a:spLocks noGrp="1"/>
          </p:cNvSpPr>
          <p:nvPr>
            <p:ph type="title"/>
          </p:nvPr>
        </p:nvSpPr>
        <p:spPr>
          <a:xfrm>
            <a:off x="457200" y="274638"/>
            <a:ext cx="3874709" cy="1143000"/>
          </a:xfrm>
        </p:spPr>
        <p:txBody>
          <a:bodyPr>
            <a:normAutofit/>
          </a:bodyPr>
          <a:lstStyle/>
          <a:p>
            <a:pPr algn="l"/>
            <a:r>
              <a:rPr lang="en-GB" dirty="0"/>
              <a:t>Workflow:</a:t>
            </a:r>
          </a:p>
        </p:txBody>
      </p:sp>
      <p:grpSp>
        <p:nvGrpSpPr>
          <p:cNvPr id="5" name="Group 4">
            <a:extLst>
              <a:ext uri="{FF2B5EF4-FFF2-40B4-BE49-F238E27FC236}">
                <a16:creationId xmlns:a16="http://schemas.microsoft.com/office/drawing/2014/main" id="{8E2BD28B-1CB7-DC43-ACA0-01B3677CDA9A}"/>
              </a:ext>
            </a:extLst>
          </p:cNvPr>
          <p:cNvGrpSpPr/>
          <p:nvPr/>
        </p:nvGrpSpPr>
        <p:grpSpPr>
          <a:xfrm>
            <a:off x="3777521" y="134911"/>
            <a:ext cx="5216577" cy="6056027"/>
            <a:chOff x="3777521" y="134911"/>
            <a:chExt cx="5216577" cy="6056027"/>
          </a:xfrm>
        </p:grpSpPr>
        <p:sp>
          <p:nvSpPr>
            <p:cNvPr id="3" name="Rectangle 2">
              <a:extLst>
                <a:ext uri="{FF2B5EF4-FFF2-40B4-BE49-F238E27FC236}">
                  <a16:creationId xmlns:a16="http://schemas.microsoft.com/office/drawing/2014/main" id="{8A466B60-1BDE-CB4F-9759-A90EB6FBC1AF}"/>
                </a:ext>
              </a:extLst>
            </p:cNvPr>
            <p:cNvSpPr/>
            <p:nvPr/>
          </p:nvSpPr>
          <p:spPr>
            <a:xfrm>
              <a:off x="3777521" y="134911"/>
              <a:ext cx="5216577" cy="605602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39" name="Group 138">
              <a:extLst>
                <a:ext uri="{FF2B5EF4-FFF2-40B4-BE49-F238E27FC236}">
                  <a16:creationId xmlns:a16="http://schemas.microsoft.com/office/drawing/2014/main" id="{B4DBE63D-679B-C346-B551-237AA023092A}"/>
                </a:ext>
              </a:extLst>
            </p:cNvPr>
            <p:cNvGrpSpPr/>
            <p:nvPr/>
          </p:nvGrpSpPr>
          <p:grpSpPr>
            <a:xfrm>
              <a:off x="3905970" y="265096"/>
              <a:ext cx="4872100" cy="5837780"/>
              <a:chOff x="2400238" y="948443"/>
              <a:chExt cx="3801082" cy="4554480"/>
            </a:xfrm>
          </p:grpSpPr>
          <p:sp>
            <p:nvSpPr>
              <p:cNvPr id="144" name="Text Box 30">
                <a:extLst>
                  <a:ext uri="{FF2B5EF4-FFF2-40B4-BE49-F238E27FC236}">
                    <a16:creationId xmlns:a16="http://schemas.microsoft.com/office/drawing/2014/main" id="{957930A9-BE53-FB49-BFBD-A90993D5CD3F}"/>
                  </a:ext>
                </a:extLst>
              </p:cNvPr>
              <p:cNvSpPr txBox="1">
                <a:spLocks noChangeArrowheads="1"/>
              </p:cNvSpPr>
              <p:nvPr/>
            </p:nvSpPr>
            <p:spPr bwMode="auto">
              <a:xfrm>
                <a:off x="2833187" y="1230165"/>
                <a:ext cx="184731" cy="284052"/>
              </a:xfrm>
              <a:prstGeom prst="rect">
                <a:avLst/>
              </a:prstGeom>
              <a:noFill/>
              <a:ln w="9525">
                <a:noFill/>
                <a:miter lim="800000"/>
                <a:headEnd/>
                <a:tailEnd/>
              </a:ln>
            </p:spPr>
            <p:txBody>
              <a:bodyPr wrap="squar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sp>
            <p:nvSpPr>
              <p:cNvPr id="145" name="Text Box 79">
                <a:extLst>
                  <a:ext uri="{FF2B5EF4-FFF2-40B4-BE49-F238E27FC236}">
                    <a16:creationId xmlns:a16="http://schemas.microsoft.com/office/drawing/2014/main" id="{E0D2B910-3117-2B4D-9670-C7459B8DA5FF}"/>
                  </a:ext>
                </a:extLst>
              </p:cNvPr>
              <p:cNvSpPr txBox="1">
                <a:spLocks noChangeArrowheads="1"/>
              </p:cNvSpPr>
              <p:nvPr/>
            </p:nvSpPr>
            <p:spPr bwMode="auto">
              <a:xfrm>
                <a:off x="2583192" y="948443"/>
                <a:ext cx="974847" cy="504250"/>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Paired-end sequence reads in </a:t>
                </a:r>
                <a:r>
                  <a:rPr lang="en-US" sz="1200" b="1" dirty="0">
                    <a:ea typeface="Arial" pitchFamily="-52" charset="0"/>
                    <a:cs typeface="Arial" pitchFamily="-52" charset="0"/>
                  </a:rPr>
                  <a:t>FASTQ file *</a:t>
                </a:r>
              </a:p>
            </p:txBody>
          </p:sp>
          <p:grpSp>
            <p:nvGrpSpPr>
              <p:cNvPr id="146" name="Group 40">
                <a:extLst>
                  <a:ext uri="{FF2B5EF4-FFF2-40B4-BE49-F238E27FC236}">
                    <a16:creationId xmlns:a16="http://schemas.microsoft.com/office/drawing/2014/main" id="{8191F059-6588-A749-87C5-32B906CE6384}"/>
                  </a:ext>
                </a:extLst>
              </p:cNvPr>
              <p:cNvGrpSpPr>
                <a:grpSpLocks/>
              </p:cNvGrpSpPr>
              <p:nvPr/>
            </p:nvGrpSpPr>
            <p:grpSpPr bwMode="auto">
              <a:xfrm>
                <a:off x="2600188" y="1437693"/>
                <a:ext cx="1099038" cy="347296"/>
                <a:chOff x="576" y="4732"/>
                <a:chExt cx="1000" cy="316"/>
              </a:xfrm>
            </p:grpSpPr>
            <p:grpSp>
              <p:nvGrpSpPr>
                <p:cNvPr id="250" name="Group 41">
                  <a:extLst>
                    <a:ext uri="{FF2B5EF4-FFF2-40B4-BE49-F238E27FC236}">
                      <a16:creationId xmlns:a16="http://schemas.microsoft.com/office/drawing/2014/main" id="{A434CCCB-B77B-D24A-98F3-D6FA4850F34A}"/>
                    </a:ext>
                  </a:extLst>
                </p:cNvPr>
                <p:cNvGrpSpPr>
                  <a:grpSpLocks/>
                </p:cNvGrpSpPr>
                <p:nvPr/>
              </p:nvGrpSpPr>
              <p:grpSpPr bwMode="auto">
                <a:xfrm>
                  <a:off x="576" y="4740"/>
                  <a:ext cx="360" cy="76"/>
                  <a:chOff x="776" y="4420"/>
                  <a:chExt cx="360" cy="76"/>
                </a:xfrm>
              </p:grpSpPr>
              <p:sp>
                <p:nvSpPr>
                  <p:cNvPr id="276" name="Line 42">
                    <a:extLst>
                      <a:ext uri="{FF2B5EF4-FFF2-40B4-BE49-F238E27FC236}">
                        <a16:creationId xmlns:a16="http://schemas.microsoft.com/office/drawing/2014/main" id="{5FAB5225-69F2-DD4C-B042-C43B652A7B51}"/>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7" name="Line 43">
                    <a:extLst>
                      <a:ext uri="{FF2B5EF4-FFF2-40B4-BE49-F238E27FC236}">
                        <a16:creationId xmlns:a16="http://schemas.microsoft.com/office/drawing/2014/main" id="{338B8003-CD7D-A64D-AD6D-E12E4409D4CD}"/>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8" name="Line 44">
                    <a:extLst>
                      <a:ext uri="{FF2B5EF4-FFF2-40B4-BE49-F238E27FC236}">
                        <a16:creationId xmlns:a16="http://schemas.microsoft.com/office/drawing/2014/main" id="{04288954-D4F3-064D-B252-E3540C95A7E1}"/>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79" name="Line 45">
                    <a:extLst>
                      <a:ext uri="{FF2B5EF4-FFF2-40B4-BE49-F238E27FC236}">
                        <a16:creationId xmlns:a16="http://schemas.microsoft.com/office/drawing/2014/main" id="{238E4ECF-94FA-7D4A-BB5E-2001608DE764}"/>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1" name="Group 46">
                  <a:extLst>
                    <a:ext uri="{FF2B5EF4-FFF2-40B4-BE49-F238E27FC236}">
                      <a16:creationId xmlns:a16="http://schemas.microsoft.com/office/drawing/2014/main" id="{8744B36A-E710-4245-B988-622D12189DE2}"/>
                    </a:ext>
                  </a:extLst>
                </p:cNvPr>
                <p:cNvGrpSpPr>
                  <a:grpSpLocks/>
                </p:cNvGrpSpPr>
                <p:nvPr/>
              </p:nvGrpSpPr>
              <p:grpSpPr bwMode="auto">
                <a:xfrm>
                  <a:off x="656" y="4860"/>
                  <a:ext cx="360" cy="76"/>
                  <a:chOff x="776" y="4420"/>
                  <a:chExt cx="360" cy="76"/>
                </a:xfrm>
              </p:grpSpPr>
              <p:sp>
                <p:nvSpPr>
                  <p:cNvPr id="272" name="Line 47">
                    <a:extLst>
                      <a:ext uri="{FF2B5EF4-FFF2-40B4-BE49-F238E27FC236}">
                        <a16:creationId xmlns:a16="http://schemas.microsoft.com/office/drawing/2014/main" id="{100BCBF5-5CAC-D943-BD94-023641BA4902}"/>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3" name="Line 48">
                    <a:extLst>
                      <a:ext uri="{FF2B5EF4-FFF2-40B4-BE49-F238E27FC236}">
                        <a16:creationId xmlns:a16="http://schemas.microsoft.com/office/drawing/2014/main" id="{62EC5BA9-E659-1D4C-8A46-585CE992528D}"/>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4" name="Line 49">
                    <a:extLst>
                      <a:ext uri="{FF2B5EF4-FFF2-40B4-BE49-F238E27FC236}">
                        <a16:creationId xmlns:a16="http://schemas.microsoft.com/office/drawing/2014/main" id="{E7FA4715-D20A-CD4D-8568-648014E2EDAC}"/>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75" name="Line 50">
                    <a:extLst>
                      <a:ext uri="{FF2B5EF4-FFF2-40B4-BE49-F238E27FC236}">
                        <a16:creationId xmlns:a16="http://schemas.microsoft.com/office/drawing/2014/main" id="{A3876B75-D20A-D946-9ED7-79DD2ECBE70B}"/>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2" name="Group 51">
                  <a:extLst>
                    <a:ext uri="{FF2B5EF4-FFF2-40B4-BE49-F238E27FC236}">
                      <a16:creationId xmlns:a16="http://schemas.microsoft.com/office/drawing/2014/main" id="{5825ACE9-0F5A-7B42-AF03-167167A74A25}"/>
                    </a:ext>
                  </a:extLst>
                </p:cNvPr>
                <p:cNvGrpSpPr>
                  <a:grpSpLocks/>
                </p:cNvGrpSpPr>
                <p:nvPr/>
              </p:nvGrpSpPr>
              <p:grpSpPr bwMode="auto">
                <a:xfrm>
                  <a:off x="736" y="4972"/>
                  <a:ext cx="360" cy="76"/>
                  <a:chOff x="776" y="4420"/>
                  <a:chExt cx="360" cy="76"/>
                </a:xfrm>
              </p:grpSpPr>
              <p:sp>
                <p:nvSpPr>
                  <p:cNvPr id="268" name="Line 52">
                    <a:extLst>
                      <a:ext uri="{FF2B5EF4-FFF2-40B4-BE49-F238E27FC236}">
                        <a16:creationId xmlns:a16="http://schemas.microsoft.com/office/drawing/2014/main" id="{FA8AE13B-A58E-2F47-A0FE-02CD331B67E1}"/>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9" name="Line 53">
                    <a:extLst>
                      <a:ext uri="{FF2B5EF4-FFF2-40B4-BE49-F238E27FC236}">
                        <a16:creationId xmlns:a16="http://schemas.microsoft.com/office/drawing/2014/main" id="{F8F5BC5A-14E5-7740-AB1A-EAD808F1CC9E}"/>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70" name="Line 54">
                    <a:extLst>
                      <a:ext uri="{FF2B5EF4-FFF2-40B4-BE49-F238E27FC236}">
                        <a16:creationId xmlns:a16="http://schemas.microsoft.com/office/drawing/2014/main" id="{B8B1011E-8A76-DA45-9D87-3659D0E6EFEC}"/>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71" name="Line 55">
                    <a:extLst>
                      <a:ext uri="{FF2B5EF4-FFF2-40B4-BE49-F238E27FC236}">
                        <a16:creationId xmlns:a16="http://schemas.microsoft.com/office/drawing/2014/main" id="{515325A0-A22B-1B4C-8667-524619870D6F}"/>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3" name="Group 56">
                  <a:extLst>
                    <a:ext uri="{FF2B5EF4-FFF2-40B4-BE49-F238E27FC236}">
                      <a16:creationId xmlns:a16="http://schemas.microsoft.com/office/drawing/2014/main" id="{254E8D6C-3A55-3C44-95F2-517D9A708879}"/>
                    </a:ext>
                  </a:extLst>
                </p:cNvPr>
                <p:cNvGrpSpPr>
                  <a:grpSpLocks/>
                </p:cNvGrpSpPr>
                <p:nvPr/>
              </p:nvGrpSpPr>
              <p:grpSpPr bwMode="auto">
                <a:xfrm>
                  <a:off x="1056" y="4732"/>
                  <a:ext cx="360" cy="76"/>
                  <a:chOff x="776" y="4420"/>
                  <a:chExt cx="360" cy="76"/>
                </a:xfrm>
              </p:grpSpPr>
              <p:sp>
                <p:nvSpPr>
                  <p:cNvPr id="264" name="Line 57">
                    <a:extLst>
                      <a:ext uri="{FF2B5EF4-FFF2-40B4-BE49-F238E27FC236}">
                        <a16:creationId xmlns:a16="http://schemas.microsoft.com/office/drawing/2014/main" id="{E45E3394-DB57-EF49-9491-07C39BB76293}"/>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5" name="Line 58">
                    <a:extLst>
                      <a:ext uri="{FF2B5EF4-FFF2-40B4-BE49-F238E27FC236}">
                        <a16:creationId xmlns:a16="http://schemas.microsoft.com/office/drawing/2014/main" id="{CCDF1B2E-ADE1-5B4A-9125-25429BF7A825}"/>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6" name="Line 59">
                    <a:extLst>
                      <a:ext uri="{FF2B5EF4-FFF2-40B4-BE49-F238E27FC236}">
                        <a16:creationId xmlns:a16="http://schemas.microsoft.com/office/drawing/2014/main" id="{10CC73D0-945A-E547-8FFD-569ED9C57B72}"/>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67" name="Line 60">
                    <a:extLst>
                      <a:ext uri="{FF2B5EF4-FFF2-40B4-BE49-F238E27FC236}">
                        <a16:creationId xmlns:a16="http://schemas.microsoft.com/office/drawing/2014/main" id="{744FD3F2-7D53-134B-B26C-56803636520C}"/>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4" name="Group 61">
                  <a:extLst>
                    <a:ext uri="{FF2B5EF4-FFF2-40B4-BE49-F238E27FC236}">
                      <a16:creationId xmlns:a16="http://schemas.microsoft.com/office/drawing/2014/main" id="{BBA64854-12EE-404F-BA57-EB77E45513B2}"/>
                    </a:ext>
                  </a:extLst>
                </p:cNvPr>
                <p:cNvGrpSpPr>
                  <a:grpSpLocks/>
                </p:cNvGrpSpPr>
                <p:nvPr/>
              </p:nvGrpSpPr>
              <p:grpSpPr bwMode="auto">
                <a:xfrm>
                  <a:off x="1136" y="4852"/>
                  <a:ext cx="360" cy="76"/>
                  <a:chOff x="776" y="4420"/>
                  <a:chExt cx="360" cy="76"/>
                </a:xfrm>
              </p:grpSpPr>
              <p:sp>
                <p:nvSpPr>
                  <p:cNvPr id="260" name="Line 62">
                    <a:extLst>
                      <a:ext uri="{FF2B5EF4-FFF2-40B4-BE49-F238E27FC236}">
                        <a16:creationId xmlns:a16="http://schemas.microsoft.com/office/drawing/2014/main" id="{9C399451-9DCD-E043-81C7-C8CF4B89EF76}"/>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1" name="Line 63">
                    <a:extLst>
                      <a:ext uri="{FF2B5EF4-FFF2-40B4-BE49-F238E27FC236}">
                        <a16:creationId xmlns:a16="http://schemas.microsoft.com/office/drawing/2014/main" id="{B888D860-DF7C-F242-A068-66E1822D86F1}"/>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62" name="Line 64">
                    <a:extLst>
                      <a:ext uri="{FF2B5EF4-FFF2-40B4-BE49-F238E27FC236}">
                        <a16:creationId xmlns:a16="http://schemas.microsoft.com/office/drawing/2014/main" id="{6A6A96CA-5559-F64B-8524-181CBDA82A86}"/>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63" name="Line 65">
                    <a:extLst>
                      <a:ext uri="{FF2B5EF4-FFF2-40B4-BE49-F238E27FC236}">
                        <a16:creationId xmlns:a16="http://schemas.microsoft.com/office/drawing/2014/main" id="{FDADBF85-6DDB-4148-9B61-57346DB8F7B6}"/>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255" name="Group 66">
                  <a:extLst>
                    <a:ext uri="{FF2B5EF4-FFF2-40B4-BE49-F238E27FC236}">
                      <a16:creationId xmlns:a16="http://schemas.microsoft.com/office/drawing/2014/main" id="{4C294FAA-B6BD-1246-8F43-858587F2E25E}"/>
                    </a:ext>
                  </a:extLst>
                </p:cNvPr>
                <p:cNvGrpSpPr>
                  <a:grpSpLocks/>
                </p:cNvGrpSpPr>
                <p:nvPr/>
              </p:nvGrpSpPr>
              <p:grpSpPr bwMode="auto">
                <a:xfrm>
                  <a:off x="1216" y="4964"/>
                  <a:ext cx="360" cy="76"/>
                  <a:chOff x="776" y="4420"/>
                  <a:chExt cx="360" cy="76"/>
                </a:xfrm>
              </p:grpSpPr>
              <p:sp>
                <p:nvSpPr>
                  <p:cNvPr id="256" name="Line 67">
                    <a:extLst>
                      <a:ext uri="{FF2B5EF4-FFF2-40B4-BE49-F238E27FC236}">
                        <a16:creationId xmlns:a16="http://schemas.microsoft.com/office/drawing/2014/main" id="{7F688149-3189-1F44-BF27-F3A688C4F30F}"/>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57" name="Line 68">
                    <a:extLst>
                      <a:ext uri="{FF2B5EF4-FFF2-40B4-BE49-F238E27FC236}">
                        <a16:creationId xmlns:a16="http://schemas.microsoft.com/office/drawing/2014/main" id="{03A6AE63-2791-2149-9F06-B17FA6C665C2}"/>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58" name="Line 69">
                    <a:extLst>
                      <a:ext uri="{FF2B5EF4-FFF2-40B4-BE49-F238E27FC236}">
                        <a16:creationId xmlns:a16="http://schemas.microsoft.com/office/drawing/2014/main" id="{80B1B5FA-6905-E643-8620-A27978A89130}"/>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59" name="Line 70">
                    <a:extLst>
                      <a:ext uri="{FF2B5EF4-FFF2-40B4-BE49-F238E27FC236}">
                        <a16:creationId xmlns:a16="http://schemas.microsoft.com/office/drawing/2014/main" id="{54DAF34D-A443-5D45-A7C6-A1CF2D50087C}"/>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cxnSp>
            <p:nvCxnSpPr>
              <p:cNvPr id="147" name="Straight Arrow Connector 146">
                <a:extLst>
                  <a:ext uri="{FF2B5EF4-FFF2-40B4-BE49-F238E27FC236}">
                    <a16:creationId xmlns:a16="http://schemas.microsoft.com/office/drawing/2014/main" id="{F8B8F85E-0DE0-5949-A935-7152013E058F}"/>
                  </a:ext>
                </a:extLst>
              </p:cNvPr>
              <p:cNvCxnSpPr>
                <a:cxnSpLocks/>
              </p:cNvCxnSpPr>
              <p:nvPr/>
            </p:nvCxnSpPr>
            <p:spPr bwMode="auto">
              <a:xfrm flipV="1">
                <a:off x="3684420" y="1337524"/>
                <a:ext cx="639486" cy="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8" name="Straight Connector 147">
                <a:extLst>
                  <a:ext uri="{FF2B5EF4-FFF2-40B4-BE49-F238E27FC236}">
                    <a16:creationId xmlns:a16="http://schemas.microsoft.com/office/drawing/2014/main" id="{6C19BC8C-E647-F846-931C-F0DFFC6124F8}"/>
                  </a:ext>
                </a:extLst>
              </p:cNvPr>
              <p:cNvCxnSpPr>
                <a:cxnSpLocks/>
              </p:cNvCxnSpPr>
              <p:nvPr/>
            </p:nvCxnSpPr>
            <p:spPr bwMode="auto">
              <a:xfrm flipV="1">
                <a:off x="4630324" y="1402007"/>
                <a:ext cx="1444428" cy="2133"/>
              </a:xfrm>
              <a:prstGeom prst="line">
                <a:avLst/>
              </a:prstGeom>
              <a:solidFill>
                <a:schemeClr val="accent1"/>
              </a:solidFill>
              <a:ln w="28575" cap="flat" cmpd="sng" algn="ctr">
                <a:solidFill>
                  <a:srgbClr val="66006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49" name="Group 41">
                <a:extLst>
                  <a:ext uri="{FF2B5EF4-FFF2-40B4-BE49-F238E27FC236}">
                    <a16:creationId xmlns:a16="http://schemas.microsoft.com/office/drawing/2014/main" id="{592458CF-B4EC-A040-9805-FF74312370A6}"/>
                  </a:ext>
                </a:extLst>
              </p:cNvPr>
              <p:cNvGrpSpPr>
                <a:grpSpLocks/>
              </p:cNvGrpSpPr>
              <p:nvPr/>
            </p:nvGrpSpPr>
            <p:grpSpPr bwMode="auto">
              <a:xfrm>
                <a:off x="4744055" y="1578638"/>
                <a:ext cx="395654" cy="83527"/>
                <a:chOff x="776" y="4420"/>
                <a:chExt cx="360" cy="76"/>
              </a:xfrm>
            </p:grpSpPr>
            <p:sp>
              <p:nvSpPr>
                <p:cNvPr id="246" name="Line 42">
                  <a:extLst>
                    <a:ext uri="{FF2B5EF4-FFF2-40B4-BE49-F238E27FC236}">
                      <a16:creationId xmlns:a16="http://schemas.microsoft.com/office/drawing/2014/main" id="{59D0A65C-71E7-204C-AC6C-904F7AA0AA47}"/>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7" name="Line 43">
                  <a:extLst>
                    <a:ext uri="{FF2B5EF4-FFF2-40B4-BE49-F238E27FC236}">
                      <a16:creationId xmlns:a16="http://schemas.microsoft.com/office/drawing/2014/main" id="{DB9487D3-2A71-B741-AA55-075BACFFD342}"/>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8" name="Line 44">
                  <a:extLst>
                    <a:ext uri="{FF2B5EF4-FFF2-40B4-BE49-F238E27FC236}">
                      <a16:creationId xmlns:a16="http://schemas.microsoft.com/office/drawing/2014/main" id="{0B22950B-A592-D145-9A09-35ED4C6A63A6}"/>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49" name="Line 45">
                  <a:extLst>
                    <a:ext uri="{FF2B5EF4-FFF2-40B4-BE49-F238E27FC236}">
                      <a16:creationId xmlns:a16="http://schemas.microsoft.com/office/drawing/2014/main" id="{9DC2DCDB-BA9F-AB46-8421-4B8C780E130B}"/>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59" name="Group 46">
                <a:extLst>
                  <a:ext uri="{FF2B5EF4-FFF2-40B4-BE49-F238E27FC236}">
                    <a16:creationId xmlns:a16="http://schemas.microsoft.com/office/drawing/2014/main" id="{10573859-A7F3-8740-8CF8-7A7C91591260}"/>
                  </a:ext>
                </a:extLst>
              </p:cNvPr>
              <p:cNvGrpSpPr>
                <a:grpSpLocks/>
              </p:cNvGrpSpPr>
              <p:nvPr/>
            </p:nvGrpSpPr>
            <p:grpSpPr bwMode="auto">
              <a:xfrm>
                <a:off x="4605491" y="1470712"/>
                <a:ext cx="395654" cy="83527"/>
                <a:chOff x="776" y="4420"/>
                <a:chExt cx="360" cy="76"/>
              </a:xfrm>
            </p:grpSpPr>
            <p:sp>
              <p:nvSpPr>
                <p:cNvPr id="242" name="Line 47">
                  <a:extLst>
                    <a:ext uri="{FF2B5EF4-FFF2-40B4-BE49-F238E27FC236}">
                      <a16:creationId xmlns:a16="http://schemas.microsoft.com/office/drawing/2014/main" id="{C42E0046-D87F-B44B-864B-9F034F787B6C}"/>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3" name="Line 48">
                  <a:extLst>
                    <a:ext uri="{FF2B5EF4-FFF2-40B4-BE49-F238E27FC236}">
                      <a16:creationId xmlns:a16="http://schemas.microsoft.com/office/drawing/2014/main" id="{4150013E-66C7-C548-A818-9DEAFDF562E6}"/>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4" name="Line 49">
                  <a:extLst>
                    <a:ext uri="{FF2B5EF4-FFF2-40B4-BE49-F238E27FC236}">
                      <a16:creationId xmlns:a16="http://schemas.microsoft.com/office/drawing/2014/main" id="{F8135B76-764C-9241-A367-118582C57078}"/>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45" name="Line 50">
                  <a:extLst>
                    <a:ext uri="{FF2B5EF4-FFF2-40B4-BE49-F238E27FC236}">
                      <a16:creationId xmlns:a16="http://schemas.microsoft.com/office/drawing/2014/main" id="{0D169831-C537-A84F-806C-E8D690F5735D}"/>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1" name="Group 51">
                <a:extLst>
                  <a:ext uri="{FF2B5EF4-FFF2-40B4-BE49-F238E27FC236}">
                    <a16:creationId xmlns:a16="http://schemas.microsoft.com/office/drawing/2014/main" id="{CF73C6AA-CF9D-B342-8036-32FCEF1AA113}"/>
                  </a:ext>
                </a:extLst>
              </p:cNvPr>
              <p:cNvGrpSpPr>
                <a:grpSpLocks/>
              </p:cNvGrpSpPr>
              <p:nvPr/>
            </p:nvGrpSpPr>
            <p:grpSpPr bwMode="auto">
              <a:xfrm>
                <a:off x="5506095" y="1473898"/>
                <a:ext cx="395654" cy="83527"/>
                <a:chOff x="776" y="4420"/>
                <a:chExt cx="360" cy="76"/>
              </a:xfrm>
            </p:grpSpPr>
            <p:sp>
              <p:nvSpPr>
                <p:cNvPr id="238" name="Line 52">
                  <a:extLst>
                    <a:ext uri="{FF2B5EF4-FFF2-40B4-BE49-F238E27FC236}">
                      <a16:creationId xmlns:a16="http://schemas.microsoft.com/office/drawing/2014/main" id="{2FFB03EB-CD29-F949-ABC2-BA41E0CE5D82}"/>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9" name="Line 53">
                  <a:extLst>
                    <a:ext uri="{FF2B5EF4-FFF2-40B4-BE49-F238E27FC236}">
                      <a16:creationId xmlns:a16="http://schemas.microsoft.com/office/drawing/2014/main" id="{8CD44B3F-DAA1-F040-A94A-AF4B0EA7BC86}"/>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40" name="Line 54">
                  <a:extLst>
                    <a:ext uri="{FF2B5EF4-FFF2-40B4-BE49-F238E27FC236}">
                      <a16:creationId xmlns:a16="http://schemas.microsoft.com/office/drawing/2014/main" id="{1225ED42-44DE-DE45-9BEB-5E3E74071C04}"/>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41" name="Line 55">
                  <a:extLst>
                    <a:ext uri="{FF2B5EF4-FFF2-40B4-BE49-F238E27FC236}">
                      <a16:creationId xmlns:a16="http://schemas.microsoft.com/office/drawing/2014/main" id="{49277D0A-53BC-4543-8769-DB3DF12E40C2}"/>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9" name="Group 56">
                <a:extLst>
                  <a:ext uri="{FF2B5EF4-FFF2-40B4-BE49-F238E27FC236}">
                    <a16:creationId xmlns:a16="http://schemas.microsoft.com/office/drawing/2014/main" id="{56B01087-4227-8148-8184-CBBFC5406A8C}"/>
                  </a:ext>
                </a:extLst>
              </p:cNvPr>
              <p:cNvGrpSpPr>
                <a:grpSpLocks/>
              </p:cNvGrpSpPr>
              <p:nvPr/>
            </p:nvGrpSpPr>
            <p:grpSpPr bwMode="auto">
              <a:xfrm>
                <a:off x="5045108" y="1476587"/>
                <a:ext cx="395654" cy="83527"/>
                <a:chOff x="776" y="4420"/>
                <a:chExt cx="360" cy="76"/>
              </a:xfrm>
            </p:grpSpPr>
            <p:sp>
              <p:nvSpPr>
                <p:cNvPr id="234" name="Line 57">
                  <a:extLst>
                    <a:ext uri="{FF2B5EF4-FFF2-40B4-BE49-F238E27FC236}">
                      <a16:creationId xmlns:a16="http://schemas.microsoft.com/office/drawing/2014/main" id="{F16288FC-E301-6648-A3C4-500D9259B7C9}"/>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5" name="Line 58">
                  <a:extLst>
                    <a:ext uri="{FF2B5EF4-FFF2-40B4-BE49-F238E27FC236}">
                      <a16:creationId xmlns:a16="http://schemas.microsoft.com/office/drawing/2014/main" id="{6216D552-2CF3-9042-A447-C7BEC6A94518}"/>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6" name="Line 59">
                  <a:extLst>
                    <a:ext uri="{FF2B5EF4-FFF2-40B4-BE49-F238E27FC236}">
                      <a16:creationId xmlns:a16="http://schemas.microsoft.com/office/drawing/2014/main" id="{D79E5B5F-71AF-E74D-BC1E-7DB280BC3AF3}"/>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37" name="Line 60">
                  <a:extLst>
                    <a:ext uri="{FF2B5EF4-FFF2-40B4-BE49-F238E27FC236}">
                      <a16:creationId xmlns:a16="http://schemas.microsoft.com/office/drawing/2014/main" id="{2D0A5281-45C5-3645-A885-6CA694C97F22}"/>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79" name="Group 61">
                <a:extLst>
                  <a:ext uri="{FF2B5EF4-FFF2-40B4-BE49-F238E27FC236}">
                    <a16:creationId xmlns:a16="http://schemas.microsoft.com/office/drawing/2014/main" id="{ABF5B81C-50F2-084B-A7B9-DA6AB0C45CF1}"/>
                  </a:ext>
                </a:extLst>
              </p:cNvPr>
              <p:cNvGrpSpPr>
                <a:grpSpLocks/>
              </p:cNvGrpSpPr>
              <p:nvPr/>
            </p:nvGrpSpPr>
            <p:grpSpPr bwMode="auto">
              <a:xfrm>
                <a:off x="5239610" y="1581824"/>
                <a:ext cx="395654" cy="83527"/>
                <a:chOff x="776" y="4420"/>
                <a:chExt cx="360" cy="76"/>
              </a:xfrm>
            </p:grpSpPr>
            <p:sp>
              <p:nvSpPr>
                <p:cNvPr id="230" name="Line 62">
                  <a:extLst>
                    <a:ext uri="{FF2B5EF4-FFF2-40B4-BE49-F238E27FC236}">
                      <a16:creationId xmlns:a16="http://schemas.microsoft.com/office/drawing/2014/main" id="{25727CAE-13E4-5141-A75D-635783C12C81}"/>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1" name="Line 63">
                  <a:extLst>
                    <a:ext uri="{FF2B5EF4-FFF2-40B4-BE49-F238E27FC236}">
                      <a16:creationId xmlns:a16="http://schemas.microsoft.com/office/drawing/2014/main" id="{F21F3CCB-8788-8040-B3AC-63DBA9B62ACC}"/>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32" name="Line 64">
                  <a:extLst>
                    <a:ext uri="{FF2B5EF4-FFF2-40B4-BE49-F238E27FC236}">
                      <a16:creationId xmlns:a16="http://schemas.microsoft.com/office/drawing/2014/main" id="{D072DBE3-3678-384A-9430-AABEA0A57A8F}"/>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33" name="Line 65">
                  <a:extLst>
                    <a:ext uri="{FF2B5EF4-FFF2-40B4-BE49-F238E27FC236}">
                      <a16:creationId xmlns:a16="http://schemas.microsoft.com/office/drawing/2014/main" id="{2B678840-4A68-2349-A21A-E0514FE573A9}"/>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80" name="Group 66">
                <a:extLst>
                  <a:ext uri="{FF2B5EF4-FFF2-40B4-BE49-F238E27FC236}">
                    <a16:creationId xmlns:a16="http://schemas.microsoft.com/office/drawing/2014/main" id="{FC0EB0CB-36B4-DD40-8C47-E59DA1449B7A}"/>
                  </a:ext>
                </a:extLst>
              </p:cNvPr>
              <p:cNvGrpSpPr>
                <a:grpSpLocks/>
              </p:cNvGrpSpPr>
              <p:nvPr/>
            </p:nvGrpSpPr>
            <p:grpSpPr bwMode="auto">
              <a:xfrm>
                <a:off x="5673924" y="1585008"/>
                <a:ext cx="395654" cy="83527"/>
                <a:chOff x="776" y="4420"/>
                <a:chExt cx="360" cy="76"/>
              </a:xfrm>
            </p:grpSpPr>
            <p:sp>
              <p:nvSpPr>
                <p:cNvPr id="226" name="Line 67">
                  <a:extLst>
                    <a:ext uri="{FF2B5EF4-FFF2-40B4-BE49-F238E27FC236}">
                      <a16:creationId xmlns:a16="http://schemas.microsoft.com/office/drawing/2014/main" id="{96C71711-8D42-7547-99C1-B7297AEA198E}"/>
                    </a:ext>
                  </a:extLst>
                </p:cNvPr>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27" name="Line 68">
                  <a:extLst>
                    <a:ext uri="{FF2B5EF4-FFF2-40B4-BE49-F238E27FC236}">
                      <a16:creationId xmlns:a16="http://schemas.microsoft.com/office/drawing/2014/main" id="{8C3C44E7-9475-1348-8326-B69B5543A043}"/>
                    </a:ext>
                  </a:extLst>
                </p:cNvPr>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228" name="Line 69">
                  <a:extLst>
                    <a:ext uri="{FF2B5EF4-FFF2-40B4-BE49-F238E27FC236}">
                      <a16:creationId xmlns:a16="http://schemas.microsoft.com/office/drawing/2014/main" id="{1445BBC5-D3D5-E743-A167-4648B7363FBF}"/>
                    </a:ext>
                  </a:extLst>
                </p:cNvPr>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229" name="Line 70">
                  <a:extLst>
                    <a:ext uri="{FF2B5EF4-FFF2-40B4-BE49-F238E27FC236}">
                      <a16:creationId xmlns:a16="http://schemas.microsoft.com/office/drawing/2014/main" id="{6B4AF281-D1FD-9243-9D1D-E789F0CE6306}"/>
                    </a:ext>
                  </a:extLst>
                </p:cNvPr>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sp>
            <p:nvSpPr>
              <p:cNvPr id="181" name="Text Box 79">
                <a:extLst>
                  <a:ext uri="{FF2B5EF4-FFF2-40B4-BE49-F238E27FC236}">
                    <a16:creationId xmlns:a16="http://schemas.microsoft.com/office/drawing/2014/main" id="{C0EB0492-5026-DE41-9C6F-4EAA7C80FE98}"/>
                  </a:ext>
                </a:extLst>
              </p:cNvPr>
              <p:cNvSpPr txBox="1">
                <a:spLocks noChangeArrowheads="1"/>
              </p:cNvSpPr>
              <p:nvPr/>
            </p:nvSpPr>
            <p:spPr bwMode="auto">
              <a:xfrm>
                <a:off x="4607156" y="1014530"/>
                <a:ext cx="1488657" cy="220188"/>
              </a:xfrm>
              <a:prstGeom prst="rect">
                <a:avLst/>
              </a:prstGeom>
              <a:noFill/>
              <a:ln w="9525">
                <a:noFill/>
                <a:miter lim="800000"/>
                <a:headEnd/>
                <a:tailEnd/>
              </a:ln>
            </p:spPr>
            <p:txBody>
              <a:bodyPr wrap="square" anchor="ctr">
                <a:prstTxWarp prst="textNoShape">
                  <a:avLst/>
                </a:prstTxWarp>
                <a:spAutoFit/>
              </a:bodyPr>
              <a:lstStyle/>
              <a:p>
                <a:pPr algn="ctr"/>
                <a:r>
                  <a:rPr lang="en-US" sz="1200" b="1" dirty="0">
                    <a:ea typeface="Arial" pitchFamily="-52" charset="0"/>
                    <a:cs typeface="Arial" pitchFamily="-52" charset="0"/>
                  </a:rPr>
                  <a:t>Map </a:t>
                </a:r>
                <a:r>
                  <a:rPr lang="en-US" sz="1200" dirty="0">
                    <a:ea typeface="Arial" pitchFamily="-52" charset="0"/>
                    <a:cs typeface="Arial" pitchFamily="-52" charset="0"/>
                  </a:rPr>
                  <a:t>against reference *</a:t>
                </a:r>
              </a:p>
            </p:txBody>
          </p:sp>
          <p:cxnSp>
            <p:nvCxnSpPr>
              <p:cNvPr id="182" name="Straight Arrow Connector 181">
                <a:extLst>
                  <a:ext uri="{FF2B5EF4-FFF2-40B4-BE49-F238E27FC236}">
                    <a16:creationId xmlns:a16="http://schemas.microsoft.com/office/drawing/2014/main" id="{1C84F105-16D4-6B46-B238-4636E22E45CF}"/>
                  </a:ext>
                </a:extLst>
              </p:cNvPr>
              <p:cNvCxnSpPr>
                <a:cxnSpLocks/>
              </p:cNvCxnSpPr>
              <p:nvPr/>
            </p:nvCxnSpPr>
            <p:spPr bwMode="auto">
              <a:xfrm flipH="1">
                <a:off x="5435844" y="1890533"/>
                <a:ext cx="4917" cy="40003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3" name="Straight Arrow Connector 182">
                <a:extLst>
                  <a:ext uri="{FF2B5EF4-FFF2-40B4-BE49-F238E27FC236}">
                    <a16:creationId xmlns:a16="http://schemas.microsoft.com/office/drawing/2014/main" id="{BC25255A-B162-CF44-83EF-392B4D9B86A7}"/>
                  </a:ext>
                </a:extLst>
              </p:cNvPr>
              <p:cNvCxnSpPr>
                <a:cxnSpLocks/>
              </p:cNvCxnSpPr>
              <p:nvPr/>
            </p:nvCxnSpPr>
            <p:spPr bwMode="auto">
              <a:xfrm flipH="1">
                <a:off x="4031583" y="2914972"/>
                <a:ext cx="626163" cy="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4" name="Straight Arrow Connector 183">
                <a:extLst>
                  <a:ext uri="{FF2B5EF4-FFF2-40B4-BE49-F238E27FC236}">
                    <a16:creationId xmlns:a16="http://schemas.microsoft.com/office/drawing/2014/main" id="{CA862CCD-8FAB-6D4C-B082-D0FD3C843C9B}"/>
                  </a:ext>
                </a:extLst>
              </p:cNvPr>
              <p:cNvCxnSpPr>
                <a:cxnSpLocks/>
              </p:cNvCxnSpPr>
              <p:nvPr/>
            </p:nvCxnSpPr>
            <p:spPr bwMode="auto">
              <a:xfrm>
                <a:off x="3149638" y="3520113"/>
                <a:ext cx="0" cy="45298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5" name="Rectangle 184">
                <a:extLst>
                  <a:ext uri="{FF2B5EF4-FFF2-40B4-BE49-F238E27FC236}">
                    <a16:creationId xmlns:a16="http://schemas.microsoft.com/office/drawing/2014/main" id="{40843BB9-B0AD-2843-B3D9-3413B2BBCCB1}"/>
                  </a:ext>
                </a:extLst>
              </p:cNvPr>
              <p:cNvSpPr/>
              <p:nvPr/>
            </p:nvSpPr>
            <p:spPr>
              <a:xfrm>
                <a:off x="2400238" y="4127806"/>
                <a:ext cx="1503933" cy="360179"/>
              </a:xfrm>
              <a:prstGeom prst="rect">
                <a:avLst/>
              </a:prstGeom>
            </p:spPr>
            <p:txBody>
              <a:bodyPr wrap="square">
                <a:spAutoFit/>
              </a:bodyPr>
              <a:lstStyle/>
              <a:p>
                <a:pPr algn="ctr"/>
                <a:r>
                  <a:rPr lang="en-US" sz="1200" b="1" dirty="0">
                    <a:latin typeface="Arial"/>
                    <a:ea typeface="Arial" pitchFamily="-52" charset="0"/>
                    <a:cs typeface="Arial"/>
                  </a:rPr>
                  <a:t>Extract variable sites </a:t>
                </a:r>
              </a:p>
              <a:p>
                <a:pPr algn="ctr"/>
                <a:r>
                  <a:rPr lang="en-US" sz="1200" dirty="0">
                    <a:latin typeface="Arial"/>
                    <a:ea typeface="Arial" pitchFamily="-52" charset="0"/>
                    <a:cs typeface="Arial"/>
                  </a:rPr>
                  <a:t>and convert format </a:t>
                </a:r>
                <a:endParaRPr lang="en-US" sz="1200" dirty="0">
                  <a:solidFill>
                    <a:srgbClr val="000000"/>
                  </a:solidFill>
                  <a:latin typeface="Arial"/>
                  <a:ea typeface="ＭＳ Ｐゴシック" charset="0"/>
                  <a:cs typeface="Arial"/>
                </a:endParaRPr>
              </a:p>
            </p:txBody>
          </p:sp>
          <p:sp>
            <p:nvSpPr>
              <p:cNvPr id="186" name="Text Box 79">
                <a:extLst>
                  <a:ext uri="{FF2B5EF4-FFF2-40B4-BE49-F238E27FC236}">
                    <a16:creationId xmlns:a16="http://schemas.microsoft.com/office/drawing/2014/main" id="{733DDE2E-C2C3-1843-B52F-36B35B8B0534}"/>
                  </a:ext>
                </a:extLst>
              </p:cNvPr>
              <p:cNvSpPr txBox="1">
                <a:spLocks noChangeArrowheads="1"/>
              </p:cNvSpPr>
              <p:nvPr/>
            </p:nvSpPr>
            <p:spPr bwMode="auto">
              <a:xfrm>
                <a:off x="4825230" y="2418456"/>
                <a:ext cx="1182114" cy="360179"/>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Call </a:t>
                </a:r>
                <a:r>
                  <a:rPr lang="en-US" sz="1200" b="1" dirty="0">
                    <a:ea typeface="Arial" pitchFamily="-52" charset="0"/>
                    <a:cs typeface="Arial" pitchFamily="-52" charset="0"/>
                  </a:rPr>
                  <a:t>SNPS </a:t>
                </a:r>
                <a:r>
                  <a:rPr lang="en-US" sz="1200" dirty="0">
                    <a:ea typeface="Arial" pitchFamily="-52" charset="0"/>
                    <a:cs typeface="Arial" pitchFamily="-52" charset="0"/>
                  </a:rPr>
                  <a:t>and create pseudogenomes *</a:t>
                </a:r>
              </a:p>
            </p:txBody>
          </p:sp>
          <p:grpSp>
            <p:nvGrpSpPr>
              <p:cNvPr id="187" name="Group 186">
                <a:extLst>
                  <a:ext uri="{FF2B5EF4-FFF2-40B4-BE49-F238E27FC236}">
                    <a16:creationId xmlns:a16="http://schemas.microsoft.com/office/drawing/2014/main" id="{26BAB1AA-29C6-9746-BCF4-38234B18B449}"/>
                  </a:ext>
                </a:extLst>
              </p:cNvPr>
              <p:cNvGrpSpPr/>
              <p:nvPr/>
            </p:nvGrpSpPr>
            <p:grpSpPr>
              <a:xfrm>
                <a:off x="4727040" y="2823430"/>
                <a:ext cx="1465488" cy="87923"/>
                <a:chOff x="3789471" y="4775200"/>
                <a:chExt cx="2116816" cy="127000"/>
              </a:xfrm>
            </p:grpSpPr>
            <p:cxnSp>
              <p:nvCxnSpPr>
                <p:cNvPr id="219" name="Straight Connector 218">
                  <a:extLst>
                    <a:ext uri="{FF2B5EF4-FFF2-40B4-BE49-F238E27FC236}">
                      <a16:creationId xmlns:a16="http://schemas.microsoft.com/office/drawing/2014/main" id="{E393FA28-78BC-0543-B3F1-2BA83AAB56F6}"/>
                    </a:ext>
                  </a:extLst>
                </p:cNvPr>
                <p:cNvCxnSpPr/>
                <p:nvPr/>
              </p:nvCxnSpPr>
              <p:spPr bwMode="auto">
                <a:xfrm flipV="1">
                  <a:off x="3789471" y="4826768"/>
                  <a:ext cx="2116816" cy="19246"/>
                </a:xfrm>
                <a:prstGeom prst="line">
                  <a:avLst/>
                </a:prstGeom>
                <a:solidFill>
                  <a:schemeClr val="accent1"/>
                </a:solidFill>
                <a:ln w="28575" cap="flat" cmpd="sng" algn="ctr">
                  <a:solidFill>
                    <a:srgbClr val="660066"/>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0E729A12-1741-EE42-8543-AA987FDC39FD}"/>
                    </a:ext>
                  </a:extLst>
                </p:cNvPr>
                <p:cNvCxnSpPr/>
                <p:nvPr/>
              </p:nvCxnSpPr>
              <p:spPr bwMode="auto">
                <a:xfrm flipV="1">
                  <a:off x="41529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1" name="Straight Connector 220">
                  <a:extLst>
                    <a:ext uri="{FF2B5EF4-FFF2-40B4-BE49-F238E27FC236}">
                      <a16:creationId xmlns:a16="http://schemas.microsoft.com/office/drawing/2014/main" id="{92D339F4-E229-834D-953A-5D4A82751E11}"/>
                    </a:ext>
                  </a:extLst>
                </p:cNvPr>
                <p:cNvCxnSpPr/>
                <p:nvPr/>
              </p:nvCxnSpPr>
              <p:spPr bwMode="auto">
                <a:xfrm flipV="1">
                  <a:off x="5067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2" name="Straight Connector 221">
                  <a:extLst>
                    <a:ext uri="{FF2B5EF4-FFF2-40B4-BE49-F238E27FC236}">
                      <a16:creationId xmlns:a16="http://schemas.microsoft.com/office/drawing/2014/main" id="{2A51E6B0-7F38-234F-BC6C-9E4B703B1EDA}"/>
                    </a:ext>
                  </a:extLst>
                </p:cNvPr>
                <p:cNvCxnSpPr/>
                <p:nvPr/>
              </p:nvCxnSpPr>
              <p:spPr bwMode="auto">
                <a:xfrm flipV="1">
                  <a:off x="4305300" y="47879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3" name="Straight Connector 222">
                  <a:extLst>
                    <a:ext uri="{FF2B5EF4-FFF2-40B4-BE49-F238E27FC236}">
                      <a16:creationId xmlns:a16="http://schemas.microsoft.com/office/drawing/2014/main" id="{C88E52A8-CDA7-4C4F-8E1E-42699D9A3C12}"/>
                    </a:ext>
                  </a:extLst>
                </p:cNvPr>
                <p:cNvCxnSpPr/>
                <p:nvPr/>
              </p:nvCxnSpPr>
              <p:spPr bwMode="auto">
                <a:xfrm flipV="1">
                  <a:off x="51943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4" name="Straight Connector 223">
                  <a:extLst>
                    <a:ext uri="{FF2B5EF4-FFF2-40B4-BE49-F238E27FC236}">
                      <a16:creationId xmlns:a16="http://schemas.microsoft.com/office/drawing/2014/main" id="{BD149190-E7EC-3A4C-96F6-CAFD3012BC81}"/>
                    </a:ext>
                  </a:extLst>
                </p:cNvPr>
                <p:cNvCxnSpPr/>
                <p:nvPr/>
              </p:nvCxnSpPr>
              <p:spPr bwMode="auto">
                <a:xfrm flipV="1">
                  <a:off x="55245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5" name="Straight Connector 224">
                  <a:extLst>
                    <a:ext uri="{FF2B5EF4-FFF2-40B4-BE49-F238E27FC236}">
                      <a16:creationId xmlns:a16="http://schemas.microsoft.com/office/drawing/2014/main" id="{B527B9B5-84F0-1242-8452-95EC0DAF2994}"/>
                    </a:ext>
                  </a:extLst>
                </p:cNvPr>
                <p:cNvCxnSpPr/>
                <p:nvPr/>
              </p:nvCxnSpPr>
              <p:spPr bwMode="auto">
                <a:xfrm flipV="1">
                  <a:off x="4699000" y="4775200"/>
                  <a:ext cx="0" cy="1143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88" name="Straight Connector 187">
                <a:extLst>
                  <a:ext uri="{FF2B5EF4-FFF2-40B4-BE49-F238E27FC236}">
                    <a16:creationId xmlns:a16="http://schemas.microsoft.com/office/drawing/2014/main" id="{8C5218D2-4B51-AC42-B251-D30A114D7A2D}"/>
                  </a:ext>
                </a:extLst>
              </p:cNvPr>
              <p:cNvCxnSpPr>
                <a:cxnSpLocks/>
              </p:cNvCxnSpPr>
              <p:nvPr/>
            </p:nvCxnSpPr>
            <p:spPr bwMode="auto">
              <a:xfrm flipV="1">
                <a:off x="4735832" y="2982224"/>
                <a:ext cx="1465488" cy="13324"/>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9" name="Text Box 79">
                <a:extLst>
                  <a:ext uri="{FF2B5EF4-FFF2-40B4-BE49-F238E27FC236}">
                    <a16:creationId xmlns:a16="http://schemas.microsoft.com/office/drawing/2014/main" id="{860AB541-6582-8549-AB24-62433DDCB49F}"/>
                  </a:ext>
                </a:extLst>
              </p:cNvPr>
              <p:cNvSpPr txBox="1">
                <a:spLocks noChangeArrowheads="1"/>
              </p:cNvSpPr>
              <p:nvPr/>
            </p:nvSpPr>
            <p:spPr bwMode="auto">
              <a:xfrm>
                <a:off x="2420083" y="2470872"/>
                <a:ext cx="1582615" cy="220188"/>
              </a:xfrm>
              <a:prstGeom prst="rect">
                <a:avLst/>
              </a:prstGeom>
              <a:noFill/>
              <a:ln w="9525">
                <a:noFill/>
                <a:miter lim="800000"/>
                <a:headEnd/>
                <a:tailEnd/>
              </a:ln>
            </p:spPr>
            <p:txBody>
              <a:bodyPr wrap="square" anchor="ctr">
                <a:prstTxWarp prst="textNoShape">
                  <a:avLst/>
                </a:prstTxWarp>
                <a:spAutoFit/>
              </a:bodyPr>
              <a:lstStyle/>
              <a:p>
                <a:pPr algn="ctr"/>
                <a:r>
                  <a:rPr lang="en-US" sz="1200" dirty="0">
                    <a:ea typeface="Arial" pitchFamily="-52" charset="0"/>
                    <a:cs typeface="Arial" pitchFamily="-52" charset="0"/>
                  </a:rPr>
                  <a:t>Create </a:t>
                </a:r>
                <a:r>
                  <a:rPr lang="en-US" sz="1200" b="1" dirty="0">
                    <a:ea typeface="Arial" pitchFamily="-52" charset="0"/>
                    <a:cs typeface="Arial" pitchFamily="-52" charset="0"/>
                  </a:rPr>
                  <a:t>alignment</a:t>
                </a:r>
                <a:endParaRPr lang="en-US" sz="1200" dirty="0">
                  <a:ea typeface="Arial" pitchFamily="-52" charset="0"/>
                  <a:cs typeface="Arial" pitchFamily="-52" charset="0"/>
                </a:endParaRPr>
              </a:p>
            </p:txBody>
          </p:sp>
          <p:grpSp>
            <p:nvGrpSpPr>
              <p:cNvPr id="190" name="Group 189">
                <a:extLst>
                  <a:ext uri="{FF2B5EF4-FFF2-40B4-BE49-F238E27FC236}">
                    <a16:creationId xmlns:a16="http://schemas.microsoft.com/office/drawing/2014/main" id="{30FF58DA-D06B-5A40-87CC-3639335FAF6E}"/>
                  </a:ext>
                </a:extLst>
              </p:cNvPr>
              <p:cNvGrpSpPr/>
              <p:nvPr/>
            </p:nvGrpSpPr>
            <p:grpSpPr>
              <a:xfrm>
                <a:off x="2485001" y="2727247"/>
                <a:ext cx="1420982" cy="663955"/>
                <a:chOff x="512871" y="4585468"/>
                <a:chExt cx="2116816" cy="959046"/>
              </a:xfrm>
            </p:grpSpPr>
            <p:cxnSp>
              <p:nvCxnSpPr>
                <p:cNvPr id="207" name="Straight Connector 206">
                  <a:extLst>
                    <a:ext uri="{FF2B5EF4-FFF2-40B4-BE49-F238E27FC236}">
                      <a16:creationId xmlns:a16="http://schemas.microsoft.com/office/drawing/2014/main" id="{0EBCCC39-4258-E543-A62B-56D49B53396C}"/>
                    </a:ext>
                  </a:extLst>
                </p:cNvPr>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8" name="Straight Connector 207">
                  <a:extLst>
                    <a:ext uri="{FF2B5EF4-FFF2-40B4-BE49-F238E27FC236}">
                      <a16:creationId xmlns:a16="http://schemas.microsoft.com/office/drawing/2014/main" id="{C33E948A-7DE0-C04F-A469-3B4774108778}"/>
                    </a:ext>
                  </a:extLst>
                </p:cNvPr>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9" name="Straight Connector 208">
                  <a:extLst>
                    <a:ext uri="{FF2B5EF4-FFF2-40B4-BE49-F238E27FC236}">
                      <a16:creationId xmlns:a16="http://schemas.microsoft.com/office/drawing/2014/main" id="{CBAACAB1-CC3F-FA40-975C-BC209D853F3D}"/>
                    </a:ext>
                  </a:extLst>
                </p:cNvPr>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0" name="Straight Connector 209">
                  <a:extLst>
                    <a:ext uri="{FF2B5EF4-FFF2-40B4-BE49-F238E27FC236}">
                      <a16:creationId xmlns:a16="http://schemas.microsoft.com/office/drawing/2014/main" id="{04D1CBD1-6C6B-624D-97C6-1E1D4269B40C}"/>
                    </a:ext>
                  </a:extLst>
                </p:cNvPr>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1" name="Straight Connector 210">
                  <a:extLst>
                    <a:ext uri="{FF2B5EF4-FFF2-40B4-BE49-F238E27FC236}">
                      <a16:creationId xmlns:a16="http://schemas.microsoft.com/office/drawing/2014/main" id="{1AEC7A91-E646-0B41-A434-2EAAA1FD5237}"/>
                    </a:ext>
                  </a:extLst>
                </p:cNvPr>
                <p:cNvCxnSpPr/>
                <p:nvPr/>
              </p:nvCxnSpPr>
              <p:spPr bwMode="auto">
                <a:xfrm flipV="1">
                  <a:off x="512871" y="4839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2" name="Straight Connector 211">
                  <a:extLst>
                    <a:ext uri="{FF2B5EF4-FFF2-40B4-BE49-F238E27FC236}">
                      <a16:creationId xmlns:a16="http://schemas.microsoft.com/office/drawing/2014/main" id="{E9C35CA7-26A7-EB40-8710-87E78E85A309}"/>
                    </a:ext>
                  </a:extLst>
                </p:cNvPr>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3" name="Straight Connector 212">
                  <a:extLst>
                    <a:ext uri="{FF2B5EF4-FFF2-40B4-BE49-F238E27FC236}">
                      <a16:creationId xmlns:a16="http://schemas.microsoft.com/office/drawing/2014/main" id="{A741C0D1-BD0D-B041-9DFF-BBEE0A1C52C0}"/>
                    </a:ext>
                  </a:extLst>
                </p:cNvPr>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4" name="Straight Connector 213">
                  <a:extLst>
                    <a:ext uri="{FF2B5EF4-FFF2-40B4-BE49-F238E27FC236}">
                      <a16:creationId xmlns:a16="http://schemas.microsoft.com/office/drawing/2014/main" id="{CB3E810C-25D3-1448-9163-79B2FE322A13}"/>
                    </a:ext>
                  </a:extLst>
                </p:cNvPr>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5" name="Straight Connector 214">
                  <a:extLst>
                    <a:ext uri="{FF2B5EF4-FFF2-40B4-BE49-F238E27FC236}">
                      <a16:creationId xmlns:a16="http://schemas.microsoft.com/office/drawing/2014/main" id="{B861876D-0E13-0F4F-8F1A-CAEA2EF76E36}"/>
                    </a:ext>
                  </a:extLst>
                </p:cNvPr>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6" name="Straight Connector 215">
                  <a:extLst>
                    <a:ext uri="{FF2B5EF4-FFF2-40B4-BE49-F238E27FC236}">
                      <a16:creationId xmlns:a16="http://schemas.microsoft.com/office/drawing/2014/main" id="{9CE9CD04-C4BC-574C-8466-B7ABAE88BF55}"/>
                    </a:ext>
                  </a:extLst>
                </p:cNvPr>
                <p:cNvCxnSpPr/>
                <p:nvPr/>
              </p:nvCxnSpPr>
              <p:spPr bwMode="auto">
                <a:xfrm flipV="1">
                  <a:off x="512871" y="5360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7" name="Straight Connector 216">
                  <a:extLst>
                    <a:ext uri="{FF2B5EF4-FFF2-40B4-BE49-F238E27FC236}">
                      <a16:creationId xmlns:a16="http://schemas.microsoft.com/office/drawing/2014/main" id="{A7A07F6E-75A4-E540-9066-DBBFDBB3987A}"/>
                    </a:ext>
                  </a:extLst>
                </p:cNvPr>
                <p:cNvCxnSpPr/>
                <p:nvPr/>
              </p:nvCxnSpPr>
              <p:spPr bwMode="auto">
                <a:xfrm flipV="1">
                  <a:off x="512871" y="54490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8" name="Straight Connector 217">
                  <a:extLst>
                    <a:ext uri="{FF2B5EF4-FFF2-40B4-BE49-F238E27FC236}">
                      <a16:creationId xmlns:a16="http://schemas.microsoft.com/office/drawing/2014/main" id="{29DB5781-79CE-4E42-B77E-D6BEE465E15E}"/>
                    </a:ext>
                  </a:extLst>
                </p:cNvPr>
                <p:cNvCxnSpPr/>
                <p:nvPr/>
              </p:nvCxnSpPr>
              <p:spPr bwMode="auto">
                <a:xfrm flipV="1">
                  <a:off x="512871" y="55252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91" name="Group 190">
                <a:extLst>
                  <a:ext uri="{FF2B5EF4-FFF2-40B4-BE49-F238E27FC236}">
                    <a16:creationId xmlns:a16="http://schemas.microsoft.com/office/drawing/2014/main" id="{B5B72F64-3ACD-5041-882A-BCDEE7FB13CA}"/>
                  </a:ext>
                </a:extLst>
              </p:cNvPr>
              <p:cNvGrpSpPr/>
              <p:nvPr/>
            </p:nvGrpSpPr>
            <p:grpSpPr>
              <a:xfrm>
                <a:off x="2968578" y="4538462"/>
                <a:ext cx="348320" cy="663955"/>
                <a:chOff x="512869" y="4585468"/>
                <a:chExt cx="2116818" cy="959046"/>
              </a:xfrm>
            </p:grpSpPr>
            <p:cxnSp>
              <p:nvCxnSpPr>
                <p:cNvPr id="195" name="Straight Connector 194">
                  <a:extLst>
                    <a:ext uri="{FF2B5EF4-FFF2-40B4-BE49-F238E27FC236}">
                      <a16:creationId xmlns:a16="http://schemas.microsoft.com/office/drawing/2014/main" id="{0AF31D09-F433-5C44-8E93-D6F06336F90D}"/>
                    </a:ext>
                  </a:extLst>
                </p:cNvPr>
                <p:cNvCxnSpPr/>
                <p:nvPr/>
              </p:nvCxnSpPr>
              <p:spPr bwMode="auto">
                <a:xfrm flipV="1">
                  <a:off x="512871" y="45854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6" name="Straight Connector 195">
                  <a:extLst>
                    <a:ext uri="{FF2B5EF4-FFF2-40B4-BE49-F238E27FC236}">
                      <a16:creationId xmlns:a16="http://schemas.microsoft.com/office/drawing/2014/main" id="{FE05EE9D-23C5-9743-9A5F-434CA9082586}"/>
                    </a:ext>
                  </a:extLst>
                </p:cNvPr>
                <p:cNvCxnSpPr/>
                <p:nvPr/>
              </p:nvCxnSpPr>
              <p:spPr bwMode="auto">
                <a:xfrm flipV="1">
                  <a:off x="512871" y="4750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7" name="Straight Connector 196">
                  <a:extLst>
                    <a:ext uri="{FF2B5EF4-FFF2-40B4-BE49-F238E27FC236}">
                      <a16:creationId xmlns:a16="http://schemas.microsoft.com/office/drawing/2014/main" id="{B716686E-4AA1-A948-9E19-4ED7EA22A6B1}"/>
                    </a:ext>
                  </a:extLst>
                </p:cNvPr>
                <p:cNvCxnSpPr/>
                <p:nvPr/>
              </p:nvCxnSpPr>
              <p:spPr bwMode="auto">
                <a:xfrm flipV="1">
                  <a:off x="512871" y="4928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8" name="Straight Connector 197">
                  <a:extLst>
                    <a:ext uri="{FF2B5EF4-FFF2-40B4-BE49-F238E27FC236}">
                      <a16:creationId xmlns:a16="http://schemas.microsoft.com/office/drawing/2014/main" id="{2E0DAC64-2981-3546-96AB-2BA221A4DD74}"/>
                    </a:ext>
                  </a:extLst>
                </p:cNvPr>
                <p:cNvCxnSpPr/>
                <p:nvPr/>
              </p:nvCxnSpPr>
              <p:spPr bwMode="auto">
                <a:xfrm flipV="1">
                  <a:off x="512871" y="50045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9" name="Straight Connector 198">
                  <a:extLst>
                    <a:ext uri="{FF2B5EF4-FFF2-40B4-BE49-F238E27FC236}">
                      <a16:creationId xmlns:a16="http://schemas.microsoft.com/office/drawing/2014/main" id="{4F0F1A78-01E1-124D-A710-AA9DEFBFDE6B}"/>
                    </a:ext>
                  </a:extLst>
                </p:cNvPr>
                <p:cNvCxnSpPr/>
                <p:nvPr/>
              </p:nvCxnSpPr>
              <p:spPr bwMode="auto">
                <a:xfrm flipV="1">
                  <a:off x="512869" y="4839468"/>
                  <a:ext cx="2116818"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0" name="Straight Connector 199">
                  <a:extLst>
                    <a:ext uri="{FF2B5EF4-FFF2-40B4-BE49-F238E27FC236}">
                      <a16:creationId xmlns:a16="http://schemas.microsoft.com/office/drawing/2014/main" id="{18104077-A75B-9445-938B-E273D78F236A}"/>
                    </a:ext>
                  </a:extLst>
                </p:cNvPr>
                <p:cNvCxnSpPr/>
                <p:nvPr/>
              </p:nvCxnSpPr>
              <p:spPr bwMode="auto">
                <a:xfrm flipV="1">
                  <a:off x="512871" y="4674368"/>
                  <a:ext cx="2116816" cy="19246"/>
                </a:xfrm>
                <a:prstGeom prst="line">
                  <a:avLst/>
                </a:prstGeom>
                <a:solidFill>
                  <a:schemeClr val="accent1"/>
                </a:solidFill>
                <a:ln w="28575"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1" name="Straight Connector 200">
                  <a:extLst>
                    <a:ext uri="{FF2B5EF4-FFF2-40B4-BE49-F238E27FC236}">
                      <a16:creationId xmlns:a16="http://schemas.microsoft.com/office/drawing/2014/main" id="{593F1209-D3FD-254D-84CE-60E6E097ABCD}"/>
                    </a:ext>
                  </a:extLst>
                </p:cNvPr>
                <p:cNvCxnSpPr/>
                <p:nvPr/>
              </p:nvCxnSpPr>
              <p:spPr bwMode="auto">
                <a:xfrm flipV="1">
                  <a:off x="512871" y="51061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2" name="Straight Connector 201">
                  <a:extLst>
                    <a:ext uri="{FF2B5EF4-FFF2-40B4-BE49-F238E27FC236}">
                      <a16:creationId xmlns:a16="http://schemas.microsoft.com/office/drawing/2014/main" id="{EC577F7F-693D-0549-9D39-CAA12F86A094}"/>
                    </a:ext>
                  </a:extLst>
                </p:cNvPr>
                <p:cNvCxnSpPr/>
                <p:nvPr/>
              </p:nvCxnSpPr>
              <p:spPr bwMode="auto">
                <a:xfrm flipV="1">
                  <a:off x="512871" y="51823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3" name="Straight Connector 202">
                  <a:extLst>
                    <a:ext uri="{FF2B5EF4-FFF2-40B4-BE49-F238E27FC236}">
                      <a16:creationId xmlns:a16="http://schemas.microsoft.com/office/drawing/2014/main" id="{F3A29D08-F1D2-A54A-A00D-7492C915BA3F}"/>
                    </a:ext>
                  </a:extLst>
                </p:cNvPr>
                <p:cNvCxnSpPr/>
                <p:nvPr/>
              </p:nvCxnSpPr>
              <p:spPr bwMode="auto">
                <a:xfrm flipV="1">
                  <a:off x="512871" y="5258568"/>
                  <a:ext cx="2116816"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4" name="Straight Connector 203">
                  <a:extLst>
                    <a:ext uri="{FF2B5EF4-FFF2-40B4-BE49-F238E27FC236}">
                      <a16:creationId xmlns:a16="http://schemas.microsoft.com/office/drawing/2014/main" id="{00D26041-FBB3-5740-9842-4F75127481E6}"/>
                    </a:ext>
                  </a:extLst>
                </p:cNvPr>
                <p:cNvCxnSpPr/>
                <p:nvPr/>
              </p:nvCxnSpPr>
              <p:spPr bwMode="auto">
                <a:xfrm flipV="1">
                  <a:off x="512871" y="53601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5" name="Straight Connector 204">
                  <a:extLst>
                    <a:ext uri="{FF2B5EF4-FFF2-40B4-BE49-F238E27FC236}">
                      <a16:creationId xmlns:a16="http://schemas.microsoft.com/office/drawing/2014/main" id="{6CFEEE51-F622-ED42-A74F-23970042004A}"/>
                    </a:ext>
                  </a:extLst>
                </p:cNvPr>
                <p:cNvCxnSpPr/>
                <p:nvPr/>
              </p:nvCxnSpPr>
              <p:spPr bwMode="auto">
                <a:xfrm flipV="1">
                  <a:off x="512870" y="5449068"/>
                  <a:ext cx="2116814"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6" name="Straight Connector 205">
                  <a:extLst>
                    <a:ext uri="{FF2B5EF4-FFF2-40B4-BE49-F238E27FC236}">
                      <a16:creationId xmlns:a16="http://schemas.microsoft.com/office/drawing/2014/main" id="{34121108-2963-7647-AFB2-1837A4CE8D5B}"/>
                    </a:ext>
                  </a:extLst>
                </p:cNvPr>
                <p:cNvCxnSpPr/>
                <p:nvPr/>
              </p:nvCxnSpPr>
              <p:spPr bwMode="auto">
                <a:xfrm flipV="1">
                  <a:off x="512869" y="5525268"/>
                  <a:ext cx="2116815" cy="19246"/>
                </a:xfrm>
                <a:prstGeom prst="line">
                  <a:avLst/>
                </a:prstGeom>
                <a:solidFill>
                  <a:schemeClr val="accent1"/>
                </a:solidFill>
                <a:ln w="28575"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92" name="Straight Arrow Connector 191">
                <a:extLst>
                  <a:ext uri="{FF2B5EF4-FFF2-40B4-BE49-F238E27FC236}">
                    <a16:creationId xmlns:a16="http://schemas.microsoft.com/office/drawing/2014/main" id="{A7ABC247-6BDC-9945-9450-19DF3939D0A7}"/>
                  </a:ext>
                </a:extLst>
              </p:cNvPr>
              <p:cNvCxnSpPr>
                <a:cxnSpLocks/>
              </p:cNvCxnSpPr>
              <p:nvPr/>
            </p:nvCxnSpPr>
            <p:spPr bwMode="auto">
              <a:xfrm>
                <a:off x="3948190" y="4599472"/>
                <a:ext cx="529293" cy="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3" name="Rectangle 192">
                <a:extLst>
                  <a:ext uri="{FF2B5EF4-FFF2-40B4-BE49-F238E27FC236}">
                    <a16:creationId xmlns:a16="http://schemas.microsoft.com/office/drawing/2014/main" id="{11A3E4BA-F729-0649-B11F-EBBD802C096D}"/>
                  </a:ext>
                </a:extLst>
              </p:cNvPr>
              <p:cNvSpPr/>
              <p:nvPr/>
            </p:nvSpPr>
            <p:spPr>
              <a:xfrm>
                <a:off x="4580730" y="3705775"/>
                <a:ext cx="1503933" cy="360179"/>
              </a:xfrm>
              <a:prstGeom prst="rect">
                <a:avLst/>
              </a:prstGeom>
            </p:spPr>
            <p:txBody>
              <a:bodyPr wrap="square">
                <a:spAutoFit/>
              </a:bodyPr>
              <a:lstStyle/>
              <a:p>
                <a:pPr algn="ctr"/>
                <a:r>
                  <a:rPr lang="en-US" sz="1200" b="1" dirty="0">
                    <a:latin typeface="Arial"/>
                    <a:ea typeface="Arial" pitchFamily="-52" charset="0"/>
                    <a:cs typeface="Arial"/>
                  </a:rPr>
                  <a:t>Construct </a:t>
                </a:r>
                <a:r>
                  <a:rPr lang="en-US" sz="1200" dirty="0">
                    <a:latin typeface="Arial"/>
                    <a:ea typeface="Arial" pitchFamily="-52" charset="0"/>
                    <a:cs typeface="Arial"/>
                  </a:rPr>
                  <a:t>and </a:t>
                </a:r>
                <a:r>
                  <a:rPr lang="en-US" sz="1200" b="1" dirty="0">
                    <a:latin typeface="Arial"/>
                    <a:ea typeface="Arial" pitchFamily="-52" charset="0"/>
                    <a:cs typeface="Arial"/>
                  </a:rPr>
                  <a:t>interpret phylogeny</a:t>
                </a:r>
                <a:endParaRPr lang="en-US" sz="1200" b="1" dirty="0">
                  <a:solidFill>
                    <a:srgbClr val="000000"/>
                  </a:solidFill>
                  <a:latin typeface="Arial"/>
                  <a:ea typeface="ＭＳ Ｐゴシック" charset="0"/>
                  <a:cs typeface="Arial"/>
                </a:endParaRPr>
              </a:p>
            </p:txBody>
          </p:sp>
          <p:pic>
            <p:nvPicPr>
              <p:cNvPr id="194" name="Picture 193" descr="tree.pdf">
                <a:extLst>
                  <a:ext uri="{FF2B5EF4-FFF2-40B4-BE49-F238E27FC236}">
                    <a16:creationId xmlns:a16="http://schemas.microsoft.com/office/drawing/2014/main" id="{17DCD054-EEE1-1646-8EA6-661FC6A97E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1252" y="4054354"/>
                <a:ext cx="1162724" cy="1448569"/>
              </a:xfrm>
              <a:prstGeom prst="rect">
                <a:avLst/>
              </a:prstGeom>
            </p:spPr>
          </p:pic>
        </p:grpSp>
      </p:grpSp>
      <p:sp>
        <p:nvSpPr>
          <p:cNvPr id="8" name="Rectangle 7">
            <a:extLst>
              <a:ext uri="{FF2B5EF4-FFF2-40B4-BE49-F238E27FC236}">
                <a16:creationId xmlns:a16="http://schemas.microsoft.com/office/drawing/2014/main" id="{1A7AED2C-26CE-E44F-93AE-6D108CC572A4}"/>
              </a:ext>
            </a:extLst>
          </p:cNvPr>
          <p:cNvSpPr/>
          <p:nvPr/>
        </p:nvSpPr>
        <p:spPr>
          <a:xfrm>
            <a:off x="3777521" y="265096"/>
            <a:ext cx="5108062" cy="1285408"/>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5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7664B-EE8D-5545-897E-1C2BD0556F08}"/>
              </a:ext>
            </a:extLst>
          </p:cNvPr>
          <p:cNvPicPr>
            <a:picLocks noChangeAspect="1"/>
          </p:cNvPicPr>
          <p:nvPr/>
        </p:nvPicPr>
        <p:blipFill>
          <a:blip r:embed="rId2"/>
          <a:stretch>
            <a:fillRect/>
          </a:stretch>
        </p:blipFill>
        <p:spPr>
          <a:xfrm>
            <a:off x="0" y="1597286"/>
            <a:ext cx="9131300" cy="4394200"/>
          </a:xfrm>
          <a:prstGeom prst="rect">
            <a:avLst/>
          </a:prstGeom>
        </p:spPr>
      </p:pic>
      <p:sp>
        <p:nvSpPr>
          <p:cNvPr id="3" name="Title 2">
            <a:extLst>
              <a:ext uri="{FF2B5EF4-FFF2-40B4-BE49-F238E27FC236}">
                <a16:creationId xmlns:a16="http://schemas.microsoft.com/office/drawing/2014/main" id="{B80B0FBE-C109-8348-B568-6B2FCCB8E33F}"/>
              </a:ext>
            </a:extLst>
          </p:cNvPr>
          <p:cNvSpPr>
            <a:spLocks noGrp="1"/>
          </p:cNvSpPr>
          <p:nvPr>
            <p:ph type="title"/>
          </p:nvPr>
        </p:nvSpPr>
        <p:spPr/>
        <p:txBody>
          <a:bodyPr/>
          <a:lstStyle/>
          <a:p>
            <a:r>
              <a:rPr lang="en-GB" dirty="0"/>
              <a:t>Popular short read sequencers</a:t>
            </a:r>
          </a:p>
        </p:txBody>
      </p:sp>
    </p:spTree>
    <p:extLst>
      <p:ext uri="{BB962C8B-B14F-4D97-AF65-F5344CB8AC3E}">
        <p14:creationId xmlns:p14="http://schemas.microsoft.com/office/powerpoint/2010/main" val="2738339401"/>
      </p:ext>
    </p:extLst>
  </p:cSld>
  <p:clrMapOvr>
    <a:masterClrMapping/>
  </p:clrMapOvr>
  <p:extLst mod="1">
    <p:ext uri="{6950BFC3-D8DA-4A85-94F7-54DA5524770B}">
      <p188:commentRel xmlns:p188="http://schemas.microsoft.com/office/powerpoint/2018/8/main" xmlns=""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0B0FBE-C109-8348-B568-6B2FCCB8E33F}"/>
              </a:ext>
            </a:extLst>
          </p:cNvPr>
          <p:cNvSpPr>
            <a:spLocks noGrp="1"/>
          </p:cNvSpPr>
          <p:nvPr>
            <p:ph type="title"/>
          </p:nvPr>
        </p:nvSpPr>
        <p:spPr>
          <a:xfrm>
            <a:off x="194872" y="274638"/>
            <a:ext cx="8491928" cy="1143000"/>
          </a:xfrm>
        </p:spPr>
        <p:txBody>
          <a:bodyPr>
            <a:normAutofit fontScale="90000"/>
          </a:bodyPr>
          <a:lstStyle/>
          <a:p>
            <a:r>
              <a:rPr lang="en-GB" dirty="0"/>
              <a:t>Illumina new generation short read sequencers</a:t>
            </a:r>
          </a:p>
        </p:txBody>
      </p:sp>
      <p:pic>
        <p:nvPicPr>
          <p:cNvPr id="2" name="Picture 1">
            <a:extLst>
              <a:ext uri="{FF2B5EF4-FFF2-40B4-BE49-F238E27FC236}">
                <a16:creationId xmlns:a16="http://schemas.microsoft.com/office/drawing/2014/main" id="{B0782F78-ED41-264B-9EBF-ADBA13141439}"/>
              </a:ext>
            </a:extLst>
          </p:cNvPr>
          <p:cNvPicPr>
            <a:picLocks noChangeAspect="1"/>
          </p:cNvPicPr>
          <p:nvPr/>
        </p:nvPicPr>
        <p:blipFill>
          <a:blip r:embed="rId2"/>
          <a:stretch>
            <a:fillRect/>
          </a:stretch>
        </p:blipFill>
        <p:spPr>
          <a:xfrm>
            <a:off x="933450" y="1892196"/>
            <a:ext cx="7277100" cy="2324100"/>
          </a:xfrm>
          <a:prstGeom prst="rect">
            <a:avLst/>
          </a:prstGeom>
        </p:spPr>
      </p:pic>
      <p:sp>
        <p:nvSpPr>
          <p:cNvPr id="5" name="Rectangle 4">
            <a:extLst>
              <a:ext uri="{FF2B5EF4-FFF2-40B4-BE49-F238E27FC236}">
                <a16:creationId xmlns:a16="http://schemas.microsoft.com/office/drawing/2014/main" id="{E13E8791-C1C2-3940-84EF-7ECA9F22475C}"/>
              </a:ext>
            </a:extLst>
          </p:cNvPr>
          <p:cNvSpPr/>
          <p:nvPr/>
        </p:nvSpPr>
        <p:spPr>
          <a:xfrm>
            <a:off x="367258" y="5699131"/>
            <a:ext cx="6243403" cy="369332"/>
          </a:xfrm>
          <a:prstGeom prst="rect">
            <a:avLst/>
          </a:prstGeom>
        </p:spPr>
        <p:txBody>
          <a:bodyPr wrap="square">
            <a:spAutoFit/>
          </a:bodyPr>
          <a:lstStyle/>
          <a:p>
            <a:r>
              <a:rPr lang="en-GB" dirty="0"/>
              <a:t>https://</a:t>
            </a:r>
            <a:r>
              <a:rPr lang="en-GB" dirty="0" err="1"/>
              <a:t>emea.illumina.com</a:t>
            </a:r>
            <a:r>
              <a:rPr lang="en-GB" dirty="0"/>
              <a:t>/systems/sequencing-</a:t>
            </a:r>
            <a:r>
              <a:rPr lang="en-GB" dirty="0" err="1"/>
              <a:t>platforms.html</a:t>
            </a:r>
            <a:endParaRPr lang="en-GB" dirty="0"/>
          </a:p>
        </p:txBody>
      </p:sp>
      <p:pic>
        <p:nvPicPr>
          <p:cNvPr id="6" name="Picture 5">
            <a:extLst>
              <a:ext uri="{FF2B5EF4-FFF2-40B4-BE49-F238E27FC236}">
                <a16:creationId xmlns:a16="http://schemas.microsoft.com/office/drawing/2014/main" id="{AA05EF0F-C70F-F74F-AFE4-55939D851280}"/>
              </a:ext>
            </a:extLst>
          </p:cNvPr>
          <p:cNvPicPr>
            <a:picLocks noChangeAspect="1"/>
          </p:cNvPicPr>
          <p:nvPr/>
        </p:nvPicPr>
        <p:blipFill>
          <a:blip r:embed="rId3"/>
          <a:stretch>
            <a:fillRect/>
          </a:stretch>
        </p:blipFill>
        <p:spPr>
          <a:xfrm>
            <a:off x="933450" y="4216296"/>
            <a:ext cx="7251700" cy="990600"/>
          </a:xfrm>
          <a:prstGeom prst="rect">
            <a:avLst/>
          </a:prstGeom>
        </p:spPr>
      </p:pic>
    </p:spTree>
    <p:extLst>
      <p:ext uri="{BB962C8B-B14F-4D97-AF65-F5344CB8AC3E}">
        <p14:creationId xmlns:p14="http://schemas.microsoft.com/office/powerpoint/2010/main" val="703575526"/>
      </p:ext>
    </p:extLst>
  </p:cSld>
  <p:clrMapOvr>
    <a:masterClrMapping/>
  </p:clrMapOvr>
  <p:extLst mod="1">
    <p:ext uri="{6950BFC3-D8DA-4A85-94F7-54DA5524770B}">
      <p188:commentRel xmlns:p188="http://schemas.microsoft.com/office/powerpoint/2018/8/main" xmlns="" r:id="rId4"/>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ext Box 5"/>
          <p:cNvSpPr txBox="1">
            <a:spLocks noChangeArrowheads="1"/>
          </p:cNvSpPr>
          <p:nvPr/>
        </p:nvSpPr>
        <p:spPr bwMode="auto">
          <a:xfrm>
            <a:off x="663380" y="193811"/>
            <a:ext cx="7566660" cy="1323439"/>
          </a:xfrm>
          <a:prstGeom prst="rect">
            <a:avLst/>
          </a:prstGeom>
          <a:noFill/>
          <a:ln w="9525">
            <a:noFill/>
            <a:miter lim="800000"/>
            <a:headEnd/>
            <a:tailEnd/>
          </a:ln>
        </p:spPr>
        <p:txBody>
          <a:bodyPr wrap="square">
            <a:prstTxWarp prst="textNoShape">
              <a:avLst/>
            </a:prstTxWarp>
            <a:spAutoFit/>
          </a:bodyPr>
          <a:lstStyle/>
          <a:p>
            <a:pPr marL="237390" indent="-237390" algn="ctr">
              <a:tabLst>
                <a:tab pos="1863949" algn="l"/>
              </a:tabLst>
            </a:pPr>
            <a:r>
              <a:rPr lang="en-GB" sz="4000" dirty="0">
                <a:latin typeface="+mj-lt"/>
                <a:ea typeface="Arial" pitchFamily="-52" charset="0"/>
                <a:cs typeface="Arial" pitchFamily="-52" charset="0"/>
              </a:rPr>
              <a:t>Workflow: generating sequencing reads and </a:t>
            </a:r>
            <a:r>
              <a:rPr lang="en-GB" sz="4000" i="1" dirty="0">
                <a:latin typeface="+mj-lt"/>
                <a:ea typeface="Arial" pitchFamily="-52" charset="0"/>
                <a:cs typeface="Arial" pitchFamily="-52" charset="0"/>
              </a:rPr>
              <a:t>in silico </a:t>
            </a:r>
            <a:r>
              <a:rPr lang="en-GB" sz="4000" dirty="0">
                <a:latin typeface="+mj-lt"/>
                <a:ea typeface="Arial" pitchFamily="-52" charset="0"/>
                <a:cs typeface="Arial" pitchFamily="-52" charset="0"/>
              </a:rPr>
              <a:t>analysis</a:t>
            </a:r>
          </a:p>
        </p:txBody>
      </p:sp>
      <p:sp>
        <p:nvSpPr>
          <p:cNvPr id="87" name="Slide Number Placeholder 86"/>
          <p:cNvSpPr>
            <a:spLocks noGrp="1"/>
          </p:cNvSpPr>
          <p:nvPr>
            <p:ph type="sldNum" sz="quarter" idx="4294967295"/>
          </p:nvPr>
        </p:nvSpPr>
        <p:spPr>
          <a:xfrm>
            <a:off x="6553200" y="6356350"/>
            <a:ext cx="2133600" cy="365125"/>
          </a:xfrm>
        </p:spPr>
        <p:txBody>
          <a:bodyPr/>
          <a:lstStyle/>
          <a:p>
            <a:fld id="{C840886F-D678-4B7D-9831-BE738213A530}" type="slidenum">
              <a:rPr lang="en-US"/>
              <a:pPr/>
              <a:t>4</a:t>
            </a:fld>
            <a:endParaRPr lang="en-US"/>
          </a:p>
        </p:txBody>
      </p:sp>
      <p:cxnSp>
        <p:nvCxnSpPr>
          <p:cNvPr id="8" name="Straight Connector 7">
            <a:extLst>
              <a:ext uri="{FF2B5EF4-FFF2-40B4-BE49-F238E27FC236}">
                <a16:creationId xmlns:a16="http://schemas.microsoft.com/office/drawing/2014/main" id="{84D06FDE-CD1E-CC4F-978B-84EFB1F01C81}"/>
              </a:ext>
            </a:extLst>
          </p:cNvPr>
          <p:cNvCxnSpPr>
            <a:cxnSpLocks/>
          </p:cNvCxnSpPr>
          <p:nvPr/>
        </p:nvCxnSpPr>
        <p:spPr>
          <a:xfrm>
            <a:off x="4512039" y="1663909"/>
            <a:ext cx="0" cy="162804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1EFCCFB-7287-B947-8460-92D4F2D16DF3}"/>
              </a:ext>
            </a:extLst>
          </p:cNvPr>
          <p:cNvSpPr txBox="1"/>
          <p:nvPr/>
        </p:nvSpPr>
        <p:spPr>
          <a:xfrm>
            <a:off x="1540875" y="1604815"/>
            <a:ext cx="1669157" cy="368337"/>
          </a:xfrm>
          <a:prstGeom prst="rect">
            <a:avLst/>
          </a:prstGeom>
          <a:noFill/>
        </p:spPr>
        <p:txBody>
          <a:bodyPr wrap="square" rtlCol="0">
            <a:spAutoFit/>
          </a:bodyPr>
          <a:lstStyle/>
          <a:p>
            <a:r>
              <a:rPr lang="en-GB" b="1" dirty="0"/>
              <a:t>Wet Lab</a:t>
            </a:r>
          </a:p>
        </p:txBody>
      </p:sp>
      <p:sp>
        <p:nvSpPr>
          <p:cNvPr id="96" name="TextBox 95">
            <a:extLst>
              <a:ext uri="{FF2B5EF4-FFF2-40B4-BE49-F238E27FC236}">
                <a16:creationId xmlns:a16="http://schemas.microsoft.com/office/drawing/2014/main" id="{DB0E3430-DD99-684C-A644-7C53D6056E80}"/>
              </a:ext>
            </a:extLst>
          </p:cNvPr>
          <p:cNvSpPr txBox="1"/>
          <p:nvPr/>
        </p:nvSpPr>
        <p:spPr>
          <a:xfrm>
            <a:off x="6007374" y="1604815"/>
            <a:ext cx="2116048" cy="369332"/>
          </a:xfrm>
          <a:prstGeom prst="rect">
            <a:avLst/>
          </a:prstGeom>
          <a:noFill/>
        </p:spPr>
        <p:txBody>
          <a:bodyPr wrap="square" rtlCol="0">
            <a:spAutoFit/>
          </a:bodyPr>
          <a:lstStyle/>
          <a:p>
            <a:r>
              <a:rPr lang="en-GB" b="1" i="1" dirty="0"/>
              <a:t>in silico </a:t>
            </a:r>
            <a:r>
              <a:rPr lang="en-GB" b="1" dirty="0"/>
              <a:t>analysis</a:t>
            </a:r>
          </a:p>
        </p:txBody>
      </p:sp>
      <p:sp>
        <p:nvSpPr>
          <p:cNvPr id="10" name="TextBox 9">
            <a:extLst>
              <a:ext uri="{FF2B5EF4-FFF2-40B4-BE49-F238E27FC236}">
                <a16:creationId xmlns:a16="http://schemas.microsoft.com/office/drawing/2014/main" id="{EA0B5540-95D1-314A-8211-5341A9047DF3}"/>
              </a:ext>
            </a:extLst>
          </p:cNvPr>
          <p:cNvSpPr txBox="1"/>
          <p:nvPr/>
        </p:nvSpPr>
        <p:spPr>
          <a:xfrm>
            <a:off x="775778" y="5532803"/>
            <a:ext cx="2744234" cy="646331"/>
          </a:xfrm>
          <a:prstGeom prst="rect">
            <a:avLst/>
          </a:prstGeom>
          <a:noFill/>
        </p:spPr>
        <p:txBody>
          <a:bodyPr wrap="square" rtlCol="0">
            <a:spAutoFit/>
          </a:bodyPr>
          <a:lstStyle/>
          <a:p>
            <a:r>
              <a:rPr lang="en-GB" dirty="0"/>
              <a:t>DNA extraction and DNA library generation</a:t>
            </a:r>
          </a:p>
        </p:txBody>
      </p:sp>
      <p:sp>
        <p:nvSpPr>
          <p:cNvPr id="98" name="TextBox 97">
            <a:extLst>
              <a:ext uri="{FF2B5EF4-FFF2-40B4-BE49-F238E27FC236}">
                <a16:creationId xmlns:a16="http://schemas.microsoft.com/office/drawing/2014/main" id="{26012283-C556-8A4C-90C6-805F88003771}"/>
              </a:ext>
            </a:extLst>
          </p:cNvPr>
          <p:cNvSpPr txBox="1"/>
          <p:nvPr/>
        </p:nvSpPr>
        <p:spPr>
          <a:xfrm>
            <a:off x="5097661" y="5300527"/>
            <a:ext cx="3580138" cy="923330"/>
          </a:xfrm>
          <a:prstGeom prst="rect">
            <a:avLst/>
          </a:prstGeom>
          <a:noFill/>
        </p:spPr>
        <p:txBody>
          <a:bodyPr wrap="square" rtlCol="0">
            <a:spAutoFit/>
          </a:bodyPr>
          <a:lstStyle/>
          <a:p>
            <a:r>
              <a:rPr lang="en-GB" dirty="0"/>
              <a:t>Mapping is </a:t>
            </a:r>
            <a:r>
              <a:rPr lang="en-GB" b="1" dirty="0"/>
              <a:t>aligning a sequence to a known reference to determine genetic differences</a:t>
            </a:r>
          </a:p>
        </p:txBody>
      </p:sp>
      <p:grpSp>
        <p:nvGrpSpPr>
          <p:cNvPr id="4" name="Group 3">
            <a:extLst>
              <a:ext uri="{FF2B5EF4-FFF2-40B4-BE49-F238E27FC236}">
                <a16:creationId xmlns:a16="http://schemas.microsoft.com/office/drawing/2014/main" id="{D85AFFF7-4DBA-9748-A6C1-A15837ABAB92}"/>
              </a:ext>
            </a:extLst>
          </p:cNvPr>
          <p:cNvGrpSpPr/>
          <p:nvPr/>
        </p:nvGrpSpPr>
        <p:grpSpPr>
          <a:xfrm>
            <a:off x="307294" y="1973152"/>
            <a:ext cx="3898629" cy="3327375"/>
            <a:chOff x="307294" y="1973152"/>
            <a:chExt cx="3898629" cy="3327375"/>
          </a:xfrm>
        </p:grpSpPr>
        <p:sp>
          <p:nvSpPr>
            <p:cNvPr id="5" name="Rounded Rectangle 4"/>
            <p:cNvSpPr/>
            <p:nvPr/>
          </p:nvSpPr>
          <p:spPr bwMode="auto">
            <a:xfrm>
              <a:off x="307294" y="1973152"/>
              <a:ext cx="3898629" cy="3327375"/>
            </a:xfrm>
            <a:prstGeom prst="roundRect">
              <a:avLst/>
            </a:prstGeom>
            <a:solidFill>
              <a:srgbClr val="73FEFF">
                <a:alpha val="30000"/>
              </a:srgbClr>
            </a:solidFill>
            <a:ln w="9525" cap="flat" cmpd="sng" algn="ctr">
              <a:solidFill>
                <a:schemeClr val="tx1"/>
              </a:solidFill>
              <a:prstDash val="solid"/>
              <a:round/>
              <a:headEnd type="none" w="med" len="med"/>
              <a:tailEnd type="none" w="med" len="med"/>
            </a:ln>
            <a:effectLst/>
          </p:spPr>
          <p:txBody>
            <a:bodyPr vert="horz" wrap="square" lIns="63305" tIns="31652" rIns="63305" bIns="31652" numCol="1" rtlCol="0" anchor="t" anchorCtr="0" compatLnSpc="1">
              <a:prstTxWarp prst="textNoShape">
                <a:avLst/>
              </a:prstTxWarp>
            </a:bodyPr>
            <a:lstStyle/>
            <a:p>
              <a:pPr defTabSz="633039" fontAlgn="base">
                <a:spcBef>
                  <a:spcPct val="0"/>
                </a:spcBef>
                <a:spcAft>
                  <a:spcPct val="0"/>
                </a:spcAft>
              </a:pPr>
              <a:endParaRPr lang="en-US" sz="1662" dirty="0">
                <a:solidFill>
                  <a:srgbClr val="000000"/>
                </a:solidFill>
                <a:latin typeface="Arial" charset="0"/>
                <a:ea typeface="ＭＳ Ｐゴシック" charset="0"/>
                <a:cs typeface="Arial" charset="0"/>
              </a:endParaRPr>
            </a:p>
          </p:txBody>
        </p:sp>
        <p:grpSp>
          <p:nvGrpSpPr>
            <p:cNvPr id="15" name="Group 14">
              <a:extLst>
                <a:ext uri="{FF2B5EF4-FFF2-40B4-BE49-F238E27FC236}">
                  <a16:creationId xmlns:a16="http://schemas.microsoft.com/office/drawing/2014/main" id="{4986A350-868B-0844-A6CD-650A9301C9B6}"/>
                </a:ext>
              </a:extLst>
            </p:cNvPr>
            <p:cNvGrpSpPr/>
            <p:nvPr/>
          </p:nvGrpSpPr>
          <p:grpSpPr>
            <a:xfrm>
              <a:off x="2144043" y="3435533"/>
              <a:ext cx="1318846" cy="331909"/>
              <a:chOff x="2624309" y="3165400"/>
              <a:chExt cx="1318846" cy="331909"/>
            </a:xfrm>
          </p:grpSpPr>
          <p:sp>
            <p:nvSpPr>
              <p:cNvPr id="16393" name="Freeform 8"/>
              <p:cNvSpPr>
                <a:spLocks/>
              </p:cNvSpPr>
              <p:nvPr/>
            </p:nvSpPr>
            <p:spPr bwMode="auto">
              <a:xfrm>
                <a:off x="2624309" y="3191776"/>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4" name="Freeform 9"/>
              <p:cNvSpPr>
                <a:spLocks/>
              </p:cNvSpPr>
              <p:nvPr/>
            </p:nvSpPr>
            <p:spPr bwMode="auto">
              <a:xfrm>
                <a:off x="2668270" y="3314869"/>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5" name="Freeform 10"/>
              <p:cNvSpPr>
                <a:spLocks/>
              </p:cNvSpPr>
              <p:nvPr/>
            </p:nvSpPr>
            <p:spPr bwMode="auto">
              <a:xfrm>
                <a:off x="2729817" y="3437961"/>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6" name="Freeform 11"/>
              <p:cNvSpPr>
                <a:spLocks/>
              </p:cNvSpPr>
              <p:nvPr/>
            </p:nvSpPr>
            <p:spPr bwMode="auto">
              <a:xfrm>
                <a:off x="2940832" y="3174192"/>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7" name="Freeform 12"/>
              <p:cNvSpPr>
                <a:spLocks/>
              </p:cNvSpPr>
              <p:nvPr/>
            </p:nvSpPr>
            <p:spPr bwMode="auto">
              <a:xfrm>
                <a:off x="2984793" y="3297284"/>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8" name="Freeform 13"/>
              <p:cNvSpPr>
                <a:spLocks/>
              </p:cNvSpPr>
              <p:nvPr/>
            </p:nvSpPr>
            <p:spPr bwMode="auto">
              <a:xfrm>
                <a:off x="3046340" y="3420376"/>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399" name="Freeform 14"/>
              <p:cNvSpPr>
                <a:spLocks/>
              </p:cNvSpPr>
              <p:nvPr/>
            </p:nvSpPr>
            <p:spPr bwMode="auto">
              <a:xfrm>
                <a:off x="3266147" y="3165400"/>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0" name="Freeform 15"/>
              <p:cNvSpPr>
                <a:spLocks/>
              </p:cNvSpPr>
              <p:nvPr/>
            </p:nvSpPr>
            <p:spPr bwMode="auto">
              <a:xfrm>
                <a:off x="3310109" y="3288492"/>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1" name="Freeform 16"/>
              <p:cNvSpPr>
                <a:spLocks/>
              </p:cNvSpPr>
              <p:nvPr/>
            </p:nvSpPr>
            <p:spPr bwMode="auto">
              <a:xfrm>
                <a:off x="3371655" y="3411584"/>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2" name="Freeform 17"/>
              <p:cNvSpPr>
                <a:spLocks/>
              </p:cNvSpPr>
              <p:nvPr/>
            </p:nvSpPr>
            <p:spPr bwMode="auto">
              <a:xfrm>
                <a:off x="3600255" y="3182984"/>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3" name="Freeform 18"/>
              <p:cNvSpPr>
                <a:spLocks/>
              </p:cNvSpPr>
              <p:nvPr/>
            </p:nvSpPr>
            <p:spPr bwMode="auto">
              <a:xfrm>
                <a:off x="3644217" y="3306076"/>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sp>
            <p:nvSpPr>
              <p:cNvPr id="16404" name="Freeform 19"/>
              <p:cNvSpPr>
                <a:spLocks/>
              </p:cNvSpPr>
              <p:nvPr/>
            </p:nvSpPr>
            <p:spPr bwMode="auto">
              <a:xfrm>
                <a:off x="3705763" y="3429169"/>
                <a:ext cx="237392" cy="59348"/>
              </a:xfrm>
              <a:custGeom>
                <a:avLst/>
                <a:gdLst>
                  <a:gd name="T0" fmla="*/ 0 w 216"/>
                  <a:gd name="T1" fmla="*/ 55563 h 54"/>
                  <a:gd name="T2" fmla="*/ 139700 w 216"/>
                  <a:gd name="T3" fmla="*/ 4763 h 54"/>
                  <a:gd name="T4" fmla="*/ 241300 w 216"/>
                  <a:gd name="T5" fmla="*/ 80963 h 54"/>
                  <a:gd name="T6" fmla="*/ 342900 w 216"/>
                  <a:gd name="T7" fmla="*/ 30163 h 54"/>
                  <a:gd name="T8" fmla="*/ 0 60000 65536"/>
                  <a:gd name="T9" fmla="*/ 0 60000 65536"/>
                  <a:gd name="T10" fmla="*/ 0 60000 65536"/>
                  <a:gd name="T11" fmla="*/ 0 60000 65536"/>
                  <a:gd name="T12" fmla="*/ 0 w 216"/>
                  <a:gd name="T13" fmla="*/ 0 h 54"/>
                  <a:gd name="T14" fmla="*/ 216 w 216"/>
                  <a:gd name="T15" fmla="*/ 54 h 54"/>
                </a:gdLst>
                <a:ahLst/>
                <a:cxnLst>
                  <a:cxn ang="T8">
                    <a:pos x="T0" y="T1"/>
                  </a:cxn>
                  <a:cxn ang="T9">
                    <a:pos x="T2" y="T3"/>
                  </a:cxn>
                  <a:cxn ang="T10">
                    <a:pos x="T4" y="T5"/>
                  </a:cxn>
                  <a:cxn ang="T11">
                    <a:pos x="T6" y="T7"/>
                  </a:cxn>
                </a:cxnLst>
                <a:rect l="T12" t="T13" r="T14" b="T15"/>
                <a:pathLst>
                  <a:path w="216" h="54">
                    <a:moveTo>
                      <a:pt x="0" y="35"/>
                    </a:moveTo>
                    <a:cubicBezTo>
                      <a:pt x="31" y="17"/>
                      <a:pt x="63" y="0"/>
                      <a:pt x="88" y="3"/>
                    </a:cubicBezTo>
                    <a:cubicBezTo>
                      <a:pt x="113" y="6"/>
                      <a:pt x="131" y="48"/>
                      <a:pt x="152" y="51"/>
                    </a:cubicBezTo>
                    <a:cubicBezTo>
                      <a:pt x="173" y="54"/>
                      <a:pt x="205" y="24"/>
                      <a:pt x="216" y="19"/>
                    </a:cubicBezTo>
                  </a:path>
                </a:pathLst>
              </a:custGeom>
              <a:noFill/>
              <a:ln w="9525">
                <a:solidFill>
                  <a:schemeClr val="tx1"/>
                </a:solidFill>
                <a:round/>
                <a:headEnd/>
                <a:tailEnd/>
              </a:ln>
            </p:spPr>
            <p:txBody>
              <a:bodyPr wrap="none" anchor="ctr">
                <a:prstTxWarp prst="textNoShape">
                  <a:avLst/>
                </a:prstTxWarp>
              </a:bodyPr>
              <a:lstStyle/>
              <a:p>
                <a:endParaRPr lang="en-US" sz="1246">
                  <a:ea typeface="Arial" pitchFamily="-52" charset="0"/>
                  <a:cs typeface="Arial" pitchFamily="-52" charset="0"/>
                </a:endParaRPr>
              </a:p>
            </p:txBody>
          </p:sp>
        </p:grpSp>
        <p:sp>
          <p:nvSpPr>
            <p:cNvPr id="16406" name="Line 21"/>
            <p:cNvSpPr>
              <a:spLocks noChangeShapeType="1"/>
            </p:cNvSpPr>
            <p:nvPr/>
          </p:nvSpPr>
          <p:spPr bwMode="auto">
            <a:xfrm>
              <a:off x="1745078" y="5030356"/>
              <a:ext cx="835269" cy="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07" name="Text Box 22"/>
            <p:cNvSpPr txBox="1">
              <a:spLocks noChangeArrowheads="1"/>
            </p:cNvSpPr>
            <p:nvPr/>
          </p:nvSpPr>
          <p:spPr bwMode="auto">
            <a:xfrm>
              <a:off x="848631" y="3301444"/>
              <a:ext cx="1312251" cy="646331"/>
            </a:xfrm>
            <a:prstGeom prst="rect">
              <a:avLst/>
            </a:prstGeom>
            <a:noFill/>
            <a:ln w="9525">
              <a:noFill/>
              <a:miter lim="800000"/>
              <a:headEnd/>
              <a:tailEnd/>
            </a:ln>
          </p:spPr>
          <p:txBody>
            <a:bodyPr wrap="square" anchor="ctr">
              <a:prstTxWarp prst="textNoShape">
                <a:avLst/>
              </a:prstTxWarp>
              <a:spAutoFit/>
            </a:bodyPr>
            <a:lstStyle/>
            <a:p>
              <a:pPr algn="ctr">
                <a:spcBef>
                  <a:spcPct val="50000"/>
                </a:spcBef>
              </a:pPr>
              <a:r>
                <a:rPr lang="en-US" sz="1200" dirty="0">
                  <a:ea typeface="Arial" pitchFamily="-52" charset="0"/>
                  <a:cs typeface="Arial" pitchFamily="-52" charset="0"/>
                </a:rPr>
                <a:t>Break into fragments (~500bp)</a:t>
              </a:r>
            </a:p>
          </p:txBody>
        </p:sp>
        <p:grpSp>
          <p:nvGrpSpPr>
            <p:cNvPr id="16408" name="Group 23"/>
            <p:cNvGrpSpPr>
              <a:grpSpLocks/>
            </p:cNvGrpSpPr>
            <p:nvPr/>
          </p:nvGrpSpPr>
          <p:grpSpPr bwMode="auto">
            <a:xfrm>
              <a:off x="1745078" y="4933641"/>
              <a:ext cx="232996" cy="43962"/>
              <a:chOff x="1416" y="3592"/>
              <a:chExt cx="212" cy="40"/>
            </a:xfrm>
          </p:grpSpPr>
          <p:sp>
            <p:nvSpPr>
              <p:cNvPr id="16468" name="Line 24"/>
              <p:cNvSpPr>
                <a:spLocks noChangeShapeType="1"/>
              </p:cNvSpPr>
              <p:nvPr/>
            </p:nvSpPr>
            <p:spPr bwMode="auto">
              <a:xfrm>
                <a:off x="1416" y="3632"/>
                <a:ext cx="208"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9" name="Line 25"/>
              <p:cNvSpPr>
                <a:spLocks noChangeShapeType="1"/>
              </p:cNvSpPr>
              <p:nvPr/>
            </p:nvSpPr>
            <p:spPr bwMode="auto">
              <a:xfrm flipH="1" flipV="1">
                <a:off x="1588" y="3592"/>
                <a:ext cx="40" cy="4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grpSp>
        <p:grpSp>
          <p:nvGrpSpPr>
            <p:cNvPr id="16409" name="Group 26"/>
            <p:cNvGrpSpPr>
              <a:grpSpLocks/>
            </p:cNvGrpSpPr>
            <p:nvPr/>
          </p:nvGrpSpPr>
          <p:grpSpPr bwMode="auto">
            <a:xfrm flipH="1" flipV="1">
              <a:off x="2347351" y="5078714"/>
              <a:ext cx="232996" cy="43962"/>
              <a:chOff x="1416" y="3592"/>
              <a:chExt cx="212" cy="40"/>
            </a:xfrm>
          </p:grpSpPr>
          <p:sp>
            <p:nvSpPr>
              <p:cNvPr id="16466" name="Line 27"/>
              <p:cNvSpPr>
                <a:spLocks noChangeShapeType="1"/>
              </p:cNvSpPr>
              <p:nvPr/>
            </p:nvSpPr>
            <p:spPr bwMode="auto">
              <a:xfrm>
                <a:off x="1416" y="3632"/>
                <a:ext cx="208"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7" name="Line 28"/>
              <p:cNvSpPr>
                <a:spLocks noChangeShapeType="1"/>
              </p:cNvSpPr>
              <p:nvPr/>
            </p:nvSpPr>
            <p:spPr bwMode="auto">
              <a:xfrm flipH="1" flipV="1">
                <a:off x="1588" y="3592"/>
                <a:ext cx="40" cy="4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grpSp>
        <p:sp>
          <p:nvSpPr>
            <p:cNvPr id="16410" name="Text Box 29"/>
            <p:cNvSpPr txBox="1">
              <a:spLocks noChangeArrowheads="1"/>
            </p:cNvSpPr>
            <p:nvPr/>
          </p:nvSpPr>
          <p:spPr bwMode="auto">
            <a:xfrm>
              <a:off x="1468172" y="4358604"/>
              <a:ext cx="1568328" cy="535531"/>
            </a:xfrm>
            <a:prstGeom prst="rect">
              <a:avLst/>
            </a:prstGeom>
            <a:noFill/>
            <a:ln w="9525">
              <a:noFill/>
              <a:miter lim="800000"/>
              <a:headEnd/>
              <a:tailEnd/>
            </a:ln>
          </p:spPr>
          <p:txBody>
            <a:bodyPr wrap="square" anchor="ctr">
              <a:prstTxWarp prst="textNoShape">
                <a:avLst/>
              </a:prstTxWarp>
              <a:spAutoFit/>
            </a:bodyPr>
            <a:lstStyle/>
            <a:p>
              <a:pPr algn="ctr">
                <a:lnSpc>
                  <a:spcPct val="90000"/>
                </a:lnSpc>
                <a:spcBef>
                  <a:spcPct val="50000"/>
                </a:spcBef>
              </a:pPr>
              <a:r>
                <a:rPr lang="en-US" sz="1600" b="1" dirty="0">
                  <a:solidFill>
                    <a:srgbClr val="FF0000"/>
                  </a:solidFill>
                  <a:ea typeface="Arial" pitchFamily="-52" charset="0"/>
                  <a:cs typeface="Arial" pitchFamily="-52" charset="0"/>
                </a:rPr>
                <a:t>paired-end reads</a:t>
              </a:r>
            </a:p>
          </p:txBody>
        </p:sp>
        <p:sp>
          <p:nvSpPr>
            <p:cNvPr id="16411" name="Text Box 30"/>
            <p:cNvSpPr txBox="1">
              <a:spLocks noChangeArrowheads="1"/>
            </p:cNvSpPr>
            <p:nvPr/>
          </p:nvSpPr>
          <p:spPr bwMode="auto">
            <a:xfrm>
              <a:off x="994367" y="2706301"/>
              <a:ext cx="184731" cy="284052"/>
            </a:xfrm>
            <a:prstGeom prst="rect">
              <a:avLst/>
            </a:prstGeom>
            <a:noFill/>
            <a:ln w="9525">
              <a:noFill/>
              <a:miter lim="800000"/>
              <a:headEnd/>
              <a:tailEnd/>
            </a:ln>
          </p:spPr>
          <p:txBody>
            <a:bodyPr wrap="none" anchor="ctr">
              <a:prstTxWarp prst="textNoShape">
                <a:avLst/>
              </a:prstTxWarp>
              <a:spAutoFit/>
            </a:bodyPr>
            <a:lstStyle/>
            <a:p>
              <a:pPr algn="ctr">
                <a:spcBef>
                  <a:spcPct val="50000"/>
                </a:spcBef>
              </a:pPr>
              <a:endParaRPr lang="en-US" sz="1246">
                <a:ea typeface="Arial" pitchFamily="-52" charset="0"/>
                <a:cs typeface="Arial" pitchFamily="-52" charset="0"/>
              </a:endParaRPr>
            </a:p>
          </p:txBody>
        </p:sp>
        <p:grpSp>
          <p:nvGrpSpPr>
            <p:cNvPr id="12" name="Group 11">
              <a:extLst>
                <a:ext uri="{FF2B5EF4-FFF2-40B4-BE49-F238E27FC236}">
                  <a16:creationId xmlns:a16="http://schemas.microsoft.com/office/drawing/2014/main" id="{640A74C9-C960-724F-A628-22B0B4EE8FA8}"/>
                </a:ext>
              </a:extLst>
            </p:cNvPr>
            <p:cNvGrpSpPr/>
            <p:nvPr/>
          </p:nvGrpSpPr>
          <p:grpSpPr>
            <a:xfrm>
              <a:off x="833404" y="2182840"/>
              <a:ext cx="500716" cy="352881"/>
              <a:chOff x="458654" y="2182839"/>
              <a:chExt cx="935282" cy="640739"/>
            </a:xfrm>
          </p:grpSpPr>
          <p:sp>
            <p:nvSpPr>
              <p:cNvPr id="16391" name="Oval 6"/>
              <p:cNvSpPr>
                <a:spLocks noChangeArrowheads="1"/>
              </p:cNvSpPr>
              <p:nvPr/>
            </p:nvSpPr>
            <p:spPr bwMode="auto">
              <a:xfrm>
                <a:off x="458654" y="2182839"/>
                <a:ext cx="935282" cy="640739"/>
              </a:xfrm>
              <a:prstGeom prst="ellipse">
                <a:avLst/>
              </a:prstGeom>
              <a:solidFill>
                <a:srgbClr val="FFF5D6"/>
              </a:solid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99" name="Oval 6">
                <a:extLst>
                  <a:ext uri="{FF2B5EF4-FFF2-40B4-BE49-F238E27FC236}">
                    <a16:creationId xmlns:a16="http://schemas.microsoft.com/office/drawing/2014/main" id="{7CC978E9-6D3A-054A-BB80-321FFA116DC9}"/>
                  </a:ext>
                </a:extLst>
              </p:cNvPr>
              <p:cNvSpPr>
                <a:spLocks noChangeArrowheads="1"/>
              </p:cNvSpPr>
              <p:nvPr/>
            </p:nvSpPr>
            <p:spPr bwMode="auto">
              <a:xfrm>
                <a:off x="561291" y="2256718"/>
                <a:ext cx="752964" cy="479564"/>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1" name="Freeform 10">
                <a:extLst>
                  <a:ext uri="{FF2B5EF4-FFF2-40B4-BE49-F238E27FC236}">
                    <a16:creationId xmlns:a16="http://schemas.microsoft.com/office/drawing/2014/main" id="{61918F13-35C7-A347-8FAC-E3770A7B7D22}"/>
                  </a:ext>
                </a:extLst>
              </p:cNvPr>
              <p:cNvSpPr/>
              <p:nvPr/>
            </p:nvSpPr>
            <p:spPr>
              <a:xfrm>
                <a:off x="786547" y="2351660"/>
                <a:ext cx="350909" cy="329002"/>
              </a:xfrm>
              <a:custGeom>
                <a:avLst/>
                <a:gdLst>
                  <a:gd name="connsiteX0" fmla="*/ 449705 w 679580"/>
                  <a:gd name="connsiteY0" fmla="*/ 281387 h 446279"/>
                  <a:gd name="connsiteX1" fmla="*/ 674557 w 679580"/>
                  <a:gd name="connsiteY1" fmla="*/ 116495 h 446279"/>
                  <a:gd name="connsiteX2" fmla="*/ 659567 w 679580"/>
                  <a:gd name="connsiteY2" fmla="*/ 161466 h 446279"/>
                  <a:gd name="connsiteX3" fmla="*/ 614597 w 679580"/>
                  <a:gd name="connsiteY3" fmla="*/ 176456 h 446279"/>
                  <a:gd name="connsiteX4" fmla="*/ 569626 w 679580"/>
                  <a:gd name="connsiteY4" fmla="*/ 146475 h 446279"/>
                  <a:gd name="connsiteX5" fmla="*/ 524656 w 679580"/>
                  <a:gd name="connsiteY5" fmla="*/ 101505 h 446279"/>
                  <a:gd name="connsiteX6" fmla="*/ 464695 w 679580"/>
                  <a:gd name="connsiteY6" fmla="*/ 71525 h 446279"/>
                  <a:gd name="connsiteX7" fmla="*/ 419724 w 679580"/>
                  <a:gd name="connsiteY7" fmla="*/ 41544 h 446279"/>
                  <a:gd name="connsiteX8" fmla="*/ 329783 w 679580"/>
                  <a:gd name="connsiteY8" fmla="*/ 11564 h 446279"/>
                  <a:gd name="connsiteX9" fmla="*/ 14990 w 679580"/>
                  <a:gd name="connsiteY9" fmla="*/ 86515 h 446279"/>
                  <a:gd name="connsiteX10" fmla="*/ 0 w 679580"/>
                  <a:gd name="connsiteY10" fmla="*/ 131485 h 446279"/>
                  <a:gd name="connsiteX11" fmla="*/ 14990 w 679580"/>
                  <a:gd name="connsiteY11" fmla="*/ 236416 h 446279"/>
                  <a:gd name="connsiteX12" fmla="*/ 134911 w 679580"/>
                  <a:gd name="connsiteY12" fmla="*/ 326357 h 446279"/>
                  <a:gd name="connsiteX13" fmla="*/ 209862 w 679580"/>
                  <a:gd name="connsiteY13" fmla="*/ 341348 h 446279"/>
                  <a:gd name="connsiteX14" fmla="*/ 374754 w 679580"/>
                  <a:gd name="connsiteY14" fmla="*/ 311367 h 446279"/>
                  <a:gd name="connsiteX15" fmla="*/ 464695 w 679580"/>
                  <a:gd name="connsiteY15" fmla="*/ 236416 h 446279"/>
                  <a:gd name="connsiteX16" fmla="*/ 389744 w 679580"/>
                  <a:gd name="connsiteY16" fmla="*/ 131485 h 446279"/>
                  <a:gd name="connsiteX17" fmla="*/ 344774 w 679580"/>
                  <a:gd name="connsiteY17" fmla="*/ 101505 h 446279"/>
                  <a:gd name="connsiteX18" fmla="*/ 239842 w 679580"/>
                  <a:gd name="connsiteY18" fmla="*/ 191446 h 446279"/>
                  <a:gd name="connsiteX19" fmla="*/ 149901 w 679580"/>
                  <a:gd name="connsiteY19" fmla="*/ 236416 h 446279"/>
                  <a:gd name="connsiteX20" fmla="*/ 74951 w 679580"/>
                  <a:gd name="connsiteY20" fmla="*/ 146475 h 446279"/>
                  <a:gd name="connsiteX21" fmla="*/ 59961 w 679580"/>
                  <a:gd name="connsiteY21" fmla="*/ 86515 h 446279"/>
                  <a:gd name="connsiteX22" fmla="*/ 74951 w 679580"/>
                  <a:gd name="connsiteY22" fmla="*/ 41544 h 446279"/>
                  <a:gd name="connsiteX23" fmla="*/ 209862 w 679580"/>
                  <a:gd name="connsiteY23" fmla="*/ 26554 h 446279"/>
                  <a:gd name="connsiteX24" fmla="*/ 224852 w 679580"/>
                  <a:gd name="connsiteY24" fmla="*/ 71525 h 446279"/>
                  <a:gd name="connsiteX25" fmla="*/ 209862 w 679580"/>
                  <a:gd name="connsiteY25" fmla="*/ 131485 h 446279"/>
                  <a:gd name="connsiteX26" fmla="*/ 134911 w 679580"/>
                  <a:gd name="connsiteY26" fmla="*/ 191446 h 446279"/>
                  <a:gd name="connsiteX27" fmla="*/ 74951 w 679580"/>
                  <a:gd name="connsiteY27" fmla="*/ 326357 h 446279"/>
                  <a:gd name="connsiteX28" fmla="*/ 59961 w 679580"/>
                  <a:gd name="connsiteY28" fmla="*/ 371328 h 446279"/>
                  <a:gd name="connsiteX29" fmla="*/ 104931 w 679580"/>
                  <a:gd name="connsiteY29" fmla="*/ 446279 h 446279"/>
                  <a:gd name="connsiteX30" fmla="*/ 149901 w 679580"/>
                  <a:gd name="connsiteY30" fmla="*/ 431289 h 446279"/>
                  <a:gd name="connsiteX31" fmla="*/ 254833 w 679580"/>
                  <a:gd name="connsiteY31" fmla="*/ 401308 h 446279"/>
                  <a:gd name="connsiteX32" fmla="*/ 299803 w 679580"/>
                  <a:gd name="connsiteY32" fmla="*/ 371328 h 446279"/>
                  <a:gd name="connsiteX33" fmla="*/ 389744 w 679580"/>
                  <a:gd name="connsiteY33" fmla="*/ 281387 h 446279"/>
                  <a:gd name="connsiteX34" fmla="*/ 404734 w 679580"/>
                  <a:gd name="connsiteY34" fmla="*/ 86515 h 446279"/>
                  <a:gd name="connsiteX35" fmla="*/ 419724 w 679580"/>
                  <a:gd name="connsiteY35" fmla="*/ 11564 h 446279"/>
                  <a:gd name="connsiteX36" fmla="*/ 464695 w 679580"/>
                  <a:gd name="connsiteY36" fmla="*/ 101505 h 446279"/>
                  <a:gd name="connsiteX37" fmla="*/ 434715 w 679580"/>
                  <a:gd name="connsiteY37" fmla="*/ 206436 h 44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79580" h="446279">
                    <a:moveTo>
                      <a:pt x="449705" y="281387"/>
                    </a:moveTo>
                    <a:cubicBezTo>
                      <a:pt x="524656" y="226423"/>
                      <a:pt x="593859" y="162608"/>
                      <a:pt x="674557" y="116495"/>
                    </a:cubicBezTo>
                    <a:cubicBezTo>
                      <a:pt x="688276" y="108655"/>
                      <a:pt x="670740" y="150293"/>
                      <a:pt x="659567" y="161466"/>
                    </a:cubicBezTo>
                    <a:cubicBezTo>
                      <a:pt x="648394" y="172639"/>
                      <a:pt x="629587" y="171459"/>
                      <a:pt x="614597" y="176456"/>
                    </a:cubicBezTo>
                    <a:cubicBezTo>
                      <a:pt x="599607" y="166462"/>
                      <a:pt x="583466" y="158009"/>
                      <a:pt x="569626" y="146475"/>
                    </a:cubicBezTo>
                    <a:cubicBezTo>
                      <a:pt x="553340" y="132904"/>
                      <a:pt x="541906" y="113827"/>
                      <a:pt x="524656" y="101505"/>
                    </a:cubicBezTo>
                    <a:cubicBezTo>
                      <a:pt x="506472" y="88517"/>
                      <a:pt x="484097" y="82612"/>
                      <a:pt x="464695" y="71525"/>
                    </a:cubicBezTo>
                    <a:cubicBezTo>
                      <a:pt x="449053" y="62586"/>
                      <a:pt x="436187" y="48861"/>
                      <a:pt x="419724" y="41544"/>
                    </a:cubicBezTo>
                    <a:cubicBezTo>
                      <a:pt x="390846" y="28709"/>
                      <a:pt x="329783" y="11564"/>
                      <a:pt x="329783" y="11564"/>
                    </a:cubicBezTo>
                    <a:cubicBezTo>
                      <a:pt x="67730" y="25356"/>
                      <a:pt x="76891" y="-57921"/>
                      <a:pt x="14990" y="86515"/>
                    </a:cubicBezTo>
                    <a:cubicBezTo>
                      <a:pt x="8766" y="101038"/>
                      <a:pt x="4997" y="116495"/>
                      <a:pt x="0" y="131485"/>
                    </a:cubicBezTo>
                    <a:cubicBezTo>
                      <a:pt x="4997" y="166462"/>
                      <a:pt x="369" y="204251"/>
                      <a:pt x="14990" y="236416"/>
                    </a:cubicBezTo>
                    <a:cubicBezTo>
                      <a:pt x="32421" y="274764"/>
                      <a:pt x="95783" y="313314"/>
                      <a:pt x="134911" y="326357"/>
                    </a:cubicBezTo>
                    <a:cubicBezTo>
                      <a:pt x="159082" y="334414"/>
                      <a:pt x="184878" y="336351"/>
                      <a:pt x="209862" y="341348"/>
                    </a:cubicBezTo>
                    <a:cubicBezTo>
                      <a:pt x="222053" y="339606"/>
                      <a:pt x="346484" y="325502"/>
                      <a:pt x="374754" y="311367"/>
                    </a:cubicBezTo>
                    <a:cubicBezTo>
                      <a:pt x="410391" y="293549"/>
                      <a:pt x="437205" y="263907"/>
                      <a:pt x="464695" y="236416"/>
                    </a:cubicBezTo>
                    <a:cubicBezTo>
                      <a:pt x="491079" y="157263"/>
                      <a:pt x="492832" y="200211"/>
                      <a:pt x="389744" y="131485"/>
                    </a:cubicBezTo>
                    <a:lnTo>
                      <a:pt x="344774" y="101505"/>
                    </a:lnTo>
                    <a:cubicBezTo>
                      <a:pt x="307890" y="138389"/>
                      <a:pt x="285503" y="168616"/>
                      <a:pt x="239842" y="191446"/>
                    </a:cubicBezTo>
                    <a:cubicBezTo>
                      <a:pt x="115718" y="253507"/>
                      <a:pt x="278783" y="150497"/>
                      <a:pt x="149901" y="236416"/>
                    </a:cubicBezTo>
                    <a:cubicBezTo>
                      <a:pt x="122887" y="209402"/>
                      <a:pt x="90604" y="182999"/>
                      <a:pt x="74951" y="146475"/>
                    </a:cubicBezTo>
                    <a:cubicBezTo>
                      <a:pt x="66836" y="127539"/>
                      <a:pt x="64958" y="106502"/>
                      <a:pt x="59961" y="86515"/>
                    </a:cubicBezTo>
                    <a:cubicBezTo>
                      <a:pt x="64958" y="71525"/>
                      <a:pt x="65080" y="53883"/>
                      <a:pt x="74951" y="41544"/>
                    </a:cubicBezTo>
                    <a:cubicBezTo>
                      <a:pt x="116279" y="-10117"/>
                      <a:pt x="150959" y="16737"/>
                      <a:pt x="209862" y="26554"/>
                    </a:cubicBezTo>
                    <a:cubicBezTo>
                      <a:pt x="214859" y="41544"/>
                      <a:pt x="224852" y="55724"/>
                      <a:pt x="224852" y="71525"/>
                    </a:cubicBezTo>
                    <a:cubicBezTo>
                      <a:pt x="224852" y="92127"/>
                      <a:pt x="219075" y="113058"/>
                      <a:pt x="209862" y="131485"/>
                    </a:cubicBezTo>
                    <a:cubicBezTo>
                      <a:pt x="199181" y="152847"/>
                      <a:pt x="150801" y="180853"/>
                      <a:pt x="134911" y="191446"/>
                    </a:cubicBezTo>
                    <a:cubicBezTo>
                      <a:pt x="99234" y="298478"/>
                      <a:pt x="122461" y="255093"/>
                      <a:pt x="74951" y="326357"/>
                    </a:cubicBezTo>
                    <a:cubicBezTo>
                      <a:pt x="69954" y="341347"/>
                      <a:pt x="59961" y="355527"/>
                      <a:pt x="59961" y="371328"/>
                    </a:cubicBezTo>
                    <a:cubicBezTo>
                      <a:pt x="59961" y="410246"/>
                      <a:pt x="81183" y="422531"/>
                      <a:pt x="104931" y="446279"/>
                    </a:cubicBezTo>
                    <a:cubicBezTo>
                      <a:pt x="119921" y="441282"/>
                      <a:pt x="134708" y="435630"/>
                      <a:pt x="149901" y="431289"/>
                    </a:cubicBezTo>
                    <a:cubicBezTo>
                      <a:pt x="281667" y="393641"/>
                      <a:pt x="147002" y="437251"/>
                      <a:pt x="254833" y="401308"/>
                    </a:cubicBezTo>
                    <a:cubicBezTo>
                      <a:pt x="269823" y="391315"/>
                      <a:pt x="286338" y="383297"/>
                      <a:pt x="299803" y="371328"/>
                    </a:cubicBezTo>
                    <a:cubicBezTo>
                      <a:pt x="331492" y="343160"/>
                      <a:pt x="389744" y="281387"/>
                      <a:pt x="389744" y="281387"/>
                    </a:cubicBezTo>
                    <a:cubicBezTo>
                      <a:pt x="430897" y="157927"/>
                      <a:pt x="424193" y="222730"/>
                      <a:pt x="404734" y="86515"/>
                    </a:cubicBezTo>
                    <a:cubicBezTo>
                      <a:pt x="409731" y="61531"/>
                      <a:pt x="398525" y="25697"/>
                      <a:pt x="419724" y="11564"/>
                    </a:cubicBezTo>
                    <a:cubicBezTo>
                      <a:pt x="435576" y="996"/>
                      <a:pt x="464088" y="99684"/>
                      <a:pt x="464695" y="101505"/>
                    </a:cubicBezTo>
                    <a:cubicBezTo>
                      <a:pt x="448998" y="211382"/>
                      <a:pt x="485037" y="206436"/>
                      <a:pt x="434715" y="206436"/>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02" name="Text Box 31">
              <a:extLst>
                <a:ext uri="{FF2B5EF4-FFF2-40B4-BE49-F238E27FC236}">
                  <a16:creationId xmlns:a16="http://schemas.microsoft.com/office/drawing/2014/main" id="{B544D920-91EE-474D-B673-415EB1D4CEB2}"/>
                </a:ext>
              </a:extLst>
            </p:cNvPr>
            <p:cNvSpPr txBox="1">
              <a:spLocks noChangeArrowheads="1"/>
            </p:cNvSpPr>
            <p:nvPr/>
          </p:nvSpPr>
          <p:spPr bwMode="auto">
            <a:xfrm>
              <a:off x="379761" y="2698018"/>
              <a:ext cx="863108" cy="424732"/>
            </a:xfrm>
            <a:prstGeom prst="rect">
              <a:avLst/>
            </a:prstGeom>
            <a:noFill/>
            <a:ln w="9525">
              <a:noFill/>
              <a:miter lim="800000"/>
              <a:headEnd/>
              <a:tailEnd/>
            </a:ln>
          </p:spPr>
          <p:txBody>
            <a:bodyPr wrap="square" anchor="ctr">
              <a:prstTxWarp prst="textNoShape">
                <a:avLst/>
              </a:prstTxWarp>
              <a:spAutoFit/>
            </a:bodyPr>
            <a:lstStyle/>
            <a:p>
              <a:pPr algn="ctr">
                <a:lnSpc>
                  <a:spcPct val="90000"/>
                </a:lnSpc>
                <a:spcBef>
                  <a:spcPct val="50000"/>
                </a:spcBef>
              </a:pPr>
              <a:r>
                <a:rPr lang="en-GB" sz="1200" dirty="0">
                  <a:ea typeface="Arial" pitchFamily="-52" charset="0"/>
                  <a:cs typeface="Arial" pitchFamily="-52" charset="0"/>
                </a:rPr>
                <a:t> Bacterial cells</a:t>
              </a:r>
              <a:endParaRPr lang="en-US" sz="1200" dirty="0">
                <a:latin typeface="Times New Roman" pitchFamily="-52" charset="0"/>
                <a:ea typeface="Arial" pitchFamily="-52" charset="0"/>
                <a:cs typeface="Arial" pitchFamily="-52" charset="0"/>
              </a:endParaRPr>
            </a:p>
          </p:txBody>
        </p:sp>
        <p:grpSp>
          <p:nvGrpSpPr>
            <p:cNvPr id="103" name="Group 102">
              <a:extLst>
                <a:ext uri="{FF2B5EF4-FFF2-40B4-BE49-F238E27FC236}">
                  <a16:creationId xmlns:a16="http://schemas.microsoft.com/office/drawing/2014/main" id="{D0D9B67C-D5BA-4E4F-BB5D-5C0C5DB45B7A}"/>
                </a:ext>
              </a:extLst>
            </p:cNvPr>
            <p:cNvGrpSpPr/>
            <p:nvPr/>
          </p:nvGrpSpPr>
          <p:grpSpPr>
            <a:xfrm>
              <a:off x="985804" y="2335240"/>
              <a:ext cx="500716" cy="352881"/>
              <a:chOff x="458654" y="2182839"/>
              <a:chExt cx="935282" cy="640739"/>
            </a:xfrm>
          </p:grpSpPr>
          <p:sp>
            <p:nvSpPr>
              <p:cNvPr id="104" name="Oval 6">
                <a:extLst>
                  <a:ext uri="{FF2B5EF4-FFF2-40B4-BE49-F238E27FC236}">
                    <a16:creationId xmlns:a16="http://schemas.microsoft.com/office/drawing/2014/main" id="{DF0B8726-0EB5-164F-9FD9-4B113FA752A8}"/>
                  </a:ext>
                </a:extLst>
              </p:cNvPr>
              <p:cNvSpPr>
                <a:spLocks noChangeArrowheads="1"/>
              </p:cNvSpPr>
              <p:nvPr/>
            </p:nvSpPr>
            <p:spPr bwMode="auto">
              <a:xfrm>
                <a:off x="458654" y="2182839"/>
                <a:ext cx="935282" cy="640739"/>
              </a:xfrm>
              <a:prstGeom prst="ellipse">
                <a:avLst/>
              </a:prstGeom>
              <a:solidFill>
                <a:srgbClr val="FFF5D6"/>
              </a:solid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05" name="Oval 6">
                <a:extLst>
                  <a:ext uri="{FF2B5EF4-FFF2-40B4-BE49-F238E27FC236}">
                    <a16:creationId xmlns:a16="http://schemas.microsoft.com/office/drawing/2014/main" id="{B17B9D6D-2297-724E-A877-AE92A3448B14}"/>
                  </a:ext>
                </a:extLst>
              </p:cNvPr>
              <p:cNvSpPr>
                <a:spLocks noChangeArrowheads="1"/>
              </p:cNvSpPr>
              <p:nvPr/>
            </p:nvSpPr>
            <p:spPr bwMode="auto">
              <a:xfrm>
                <a:off x="561291" y="2256718"/>
                <a:ext cx="752964" cy="479564"/>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06" name="Freeform 105">
                <a:extLst>
                  <a:ext uri="{FF2B5EF4-FFF2-40B4-BE49-F238E27FC236}">
                    <a16:creationId xmlns:a16="http://schemas.microsoft.com/office/drawing/2014/main" id="{58576460-96A2-1D40-8442-57B8736A9E76}"/>
                  </a:ext>
                </a:extLst>
              </p:cNvPr>
              <p:cNvSpPr/>
              <p:nvPr/>
            </p:nvSpPr>
            <p:spPr>
              <a:xfrm>
                <a:off x="786547" y="2351660"/>
                <a:ext cx="350909" cy="329002"/>
              </a:xfrm>
              <a:custGeom>
                <a:avLst/>
                <a:gdLst>
                  <a:gd name="connsiteX0" fmla="*/ 449705 w 679580"/>
                  <a:gd name="connsiteY0" fmla="*/ 281387 h 446279"/>
                  <a:gd name="connsiteX1" fmla="*/ 674557 w 679580"/>
                  <a:gd name="connsiteY1" fmla="*/ 116495 h 446279"/>
                  <a:gd name="connsiteX2" fmla="*/ 659567 w 679580"/>
                  <a:gd name="connsiteY2" fmla="*/ 161466 h 446279"/>
                  <a:gd name="connsiteX3" fmla="*/ 614597 w 679580"/>
                  <a:gd name="connsiteY3" fmla="*/ 176456 h 446279"/>
                  <a:gd name="connsiteX4" fmla="*/ 569626 w 679580"/>
                  <a:gd name="connsiteY4" fmla="*/ 146475 h 446279"/>
                  <a:gd name="connsiteX5" fmla="*/ 524656 w 679580"/>
                  <a:gd name="connsiteY5" fmla="*/ 101505 h 446279"/>
                  <a:gd name="connsiteX6" fmla="*/ 464695 w 679580"/>
                  <a:gd name="connsiteY6" fmla="*/ 71525 h 446279"/>
                  <a:gd name="connsiteX7" fmla="*/ 419724 w 679580"/>
                  <a:gd name="connsiteY7" fmla="*/ 41544 h 446279"/>
                  <a:gd name="connsiteX8" fmla="*/ 329783 w 679580"/>
                  <a:gd name="connsiteY8" fmla="*/ 11564 h 446279"/>
                  <a:gd name="connsiteX9" fmla="*/ 14990 w 679580"/>
                  <a:gd name="connsiteY9" fmla="*/ 86515 h 446279"/>
                  <a:gd name="connsiteX10" fmla="*/ 0 w 679580"/>
                  <a:gd name="connsiteY10" fmla="*/ 131485 h 446279"/>
                  <a:gd name="connsiteX11" fmla="*/ 14990 w 679580"/>
                  <a:gd name="connsiteY11" fmla="*/ 236416 h 446279"/>
                  <a:gd name="connsiteX12" fmla="*/ 134911 w 679580"/>
                  <a:gd name="connsiteY12" fmla="*/ 326357 h 446279"/>
                  <a:gd name="connsiteX13" fmla="*/ 209862 w 679580"/>
                  <a:gd name="connsiteY13" fmla="*/ 341348 h 446279"/>
                  <a:gd name="connsiteX14" fmla="*/ 374754 w 679580"/>
                  <a:gd name="connsiteY14" fmla="*/ 311367 h 446279"/>
                  <a:gd name="connsiteX15" fmla="*/ 464695 w 679580"/>
                  <a:gd name="connsiteY15" fmla="*/ 236416 h 446279"/>
                  <a:gd name="connsiteX16" fmla="*/ 389744 w 679580"/>
                  <a:gd name="connsiteY16" fmla="*/ 131485 h 446279"/>
                  <a:gd name="connsiteX17" fmla="*/ 344774 w 679580"/>
                  <a:gd name="connsiteY17" fmla="*/ 101505 h 446279"/>
                  <a:gd name="connsiteX18" fmla="*/ 239842 w 679580"/>
                  <a:gd name="connsiteY18" fmla="*/ 191446 h 446279"/>
                  <a:gd name="connsiteX19" fmla="*/ 149901 w 679580"/>
                  <a:gd name="connsiteY19" fmla="*/ 236416 h 446279"/>
                  <a:gd name="connsiteX20" fmla="*/ 74951 w 679580"/>
                  <a:gd name="connsiteY20" fmla="*/ 146475 h 446279"/>
                  <a:gd name="connsiteX21" fmla="*/ 59961 w 679580"/>
                  <a:gd name="connsiteY21" fmla="*/ 86515 h 446279"/>
                  <a:gd name="connsiteX22" fmla="*/ 74951 w 679580"/>
                  <a:gd name="connsiteY22" fmla="*/ 41544 h 446279"/>
                  <a:gd name="connsiteX23" fmla="*/ 209862 w 679580"/>
                  <a:gd name="connsiteY23" fmla="*/ 26554 h 446279"/>
                  <a:gd name="connsiteX24" fmla="*/ 224852 w 679580"/>
                  <a:gd name="connsiteY24" fmla="*/ 71525 h 446279"/>
                  <a:gd name="connsiteX25" fmla="*/ 209862 w 679580"/>
                  <a:gd name="connsiteY25" fmla="*/ 131485 h 446279"/>
                  <a:gd name="connsiteX26" fmla="*/ 134911 w 679580"/>
                  <a:gd name="connsiteY26" fmla="*/ 191446 h 446279"/>
                  <a:gd name="connsiteX27" fmla="*/ 74951 w 679580"/>
                  <a:gd name="connsiteY27" fmla="*/ 326357 h 446279"/>
                  <a:gd name="connsiteX28" fmla="*/ 59961 w 679580"/>
                  <a:gd name="connsiteY28" fmla="*/ 371328 h 446279"/>
                  <a:gd name="connsiteX29" fmla="*/ 104931 w 679580"/>
                  <a:gd name="connsiteY29" fmla="*/ 446279 h 446279"/>
                  <a:gd name="connsiteX30" fmla="*/ 149901 w 679580"/>
                  <a:gd name="connsiteY30" fmla="*/ 431289 h 446279"/>
                  <a:gd name="connsiteX31" fmla="*/ 254833 w 679580"/>
                  <a:gd name="connsiteY31" fmla="*/ 401308 h 446279"/>
                  <a:gd name="connsiteX32" fmla="*/ 299803 w 679580"/>
                  <a:gd name="connsiteY32" fmla="*/ 371328 h 446279"/>
                  <a:gd name="connsiteX33" fmla="*/ 389744 w 679580"/>
                  <a:gd name="connsiteY33" fmla="*/ 281387 h 446279"/>
                  <a:gd name="connsiteX34" fmla="*/ 404734 w 679580"/>
                  <a:gd name="connsiteY34" fmla="*/ 86515 h 446279"/>
                  <a:gd name="connsiteX35" fmla="*/ 419724 w 679580"/>
                  <a:gd name="connsiteY35" fmla="*/ 11564 h 446279"/>
                  <a:gd name="connsiteX36" fmla="*/ 464695 w 679580"/>
                  <a:gd name="connsiteY36" fmla="*/ 101505 h 446279"/>
                  <a:gd name="connsiteX37" fmla="*/ 434715 w 679580"/>
                  <a:gd name="connsiteY37" fmla="*/ 206436 h 44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79580" h="446279">
                    <a:moveTo>
                      <a:pt x="449705" y="281387"/>
                    </a:moveTo>
                    <a:cubicBezTo>
                      <a:pt x="524656" y="226423"/>
                      <a:pt x="593859" y="162608"/>
                      <a:pt x="674557" y="116495"/>
                    </a:cubicBezTo>
                    <a:cubicBezTo>
                      <a:pt x="688276" y="108655"/>
                      <a:pt x="670740" y="150293"/>
                      <a:pt x="659567" y="161466"/>
                    </a:cubicBezTo>
                    <a:cubicBezTo>
                      <a:pt x="648394" y="172639"/>
                      <a:pt x="629587" y="171459"/>
                      <a:pt x="614597" y="176456"/>
                    </a:cubicBezTo>
                    <a:cubicBezTo>
                      <a:pt x="599607" y="166462"/>
                      <a:pt x="583466" y="158009"/>
                      <a:pt x="569626" y="146475"/>
                    </a:cubicBezTo>
                    <a:cubicBezTo>
                      <a:pt x="553340" y="132904"/>
                      <a:pt x="541906" y="113827"/>
                      <a:pt x="524656" y="101505"/>
                    </a:cubicBezTo>
                    <a:cubicBezTo>
                      <a:pt x="506472" y="88517"/>
                      <a:pt x="484097" y="82612"/>
                      <a:pt x="464695" y="71525"/>
                    </a:cubicBezTo>
                    <a:cubicBezTo>
                      <a:pt x="449053" y="62586"/>
                      <a:pt x="436187" y="48861"/>
                      <a:pt x="419724" y="41544"/>
                    </a:cubicBezTo>
                    <a:cubicBezTo>
                      <a:pt x="390846" y="28709"/>
                      <a:pt x="329783" y="11564"/>
                      <a:pt x="329783" y="11564"/>
                    </a:cubicBezTo>
                    <a:cubicBezTo>
                      <a:pt x="67730" y="25356"/>
                      <a:pt x="76891" y="-57921"/>
                      <a:pt x="14990" y="86515"/>
                    </a:cubicBezTo>
                    <a:cubicBezTo>
                      <a:pt x="8766" y="101038"/>
                      <a:pt x="4997" y="116495"/>
                      <a:pt x="0" y="131485"/>
                    </a:cubicBezTo>
                    <a:cubicBezTo>
                      <a:pt x="4997" y="166462"/>
                      <a:pt x="369" y="204251"/>
                      <a:pt x="14990" y="236416"/>
                    </a:cubicBezTo>
                    <a:cubicBezTo>
                      <a:pt x="32421" y="274764"/>
                      <a:pt x="95783" y="313314"/>
                      <a:pt x="134911" y="326357"/>
                    </a:cubicBezTo>
                    <a:cubicBezTo>
                      <a:pt x="159082" y="334414"/>
                      <a:pt x="184878" y="336351"/>
                      <a:pt x="209862" y="341348"/>
                    </a:cubicBezTo>
                    <a:cubicBezTo>
                      <a:pt x="222053" y="339606"/>
                      <a:pt x="346484" y="325502"/>
                      <a:pt x="374754" y="311367"/>
                    </a:cubicBezTo>
                    <a:cubicBezTo>
                      <a:pt x="410391" y="293549"/>
                      <a:pt x="437205" y="263907"/>
                      <a:pt x="464695" y="236416"/>
                    </a:cubicBezTo>
                    <a:cubicBezTo>
                      <a:pt x="491079" y="157263"/>
                      <a:pt x="492832" y="200211"/>
                      <a:pt x="389744" y="131485"/>
                    </a:cubicBezTo>
                    <a:lnTo>
                      <a:pt x="344774" y="101505"/>
                    </a:lnTo>
                    <a:cubicBezTo>
                      <a:pt x="307890" y="138389"/>
                      <a:pt x="285503" y="168616"/>
                      <a:pt x="239842" y="191446"/>
                    </a:cubicBezTo>
                    <a:cubicBezTo>
                      <a:pt x="115718" y="253507"/>
                      <a:pt x="278783" y="150497"/>
                      <a:pt x="149901" y="236416"/>
                    </a:cubicBezTo>
                    <a:cubicBezTo>
                      <a:pt x="122887" y="209402"/>
                      <a:pt x="90604" y="182999"/>
                      <a:pt x="74951" y="146475"/>
                    </a:cubicBezTo>
                    <a:cubicBezTo>
                      <a:pt x="66836" y="127539"/>
                      <a:pt x="64958" y="106502"/>
                      <a:pt x="59961" y="86515"/>
                    </a:cubicBezTo>
                    <a:cubicBezTo>
                      <a:pt x="64958" y="71525"/>
                      <a:pt x="65080" y="53883"/>
                      <a:pt x="74951" y="41544"/>
                    </a:cubicBezTo>
                    <a:cubicBezTo>
                      <a:pt x="116279" y="-10117"/>
                      <a:pt x="150959" y="16737"/>
                      <a:pt x="209862" y="26554"/>
                    </a:cubicBezTo>
                    <a:cubicBezTo>
                      <a:pt x="214859" y="41544"/>
                      <a:pt x="224852" y="55724"/>
                      <a:pt x="224852" y="71525"/>
                    </a:cubicBezTo>
                    <a:cubicBezTo>
                      <a:pt x="224852" y="92127"/>
                      <a:pt x="219075" y="113058"/>
                      <a:pt x="209862" y="131485"/>
                    </a:cubicBezTo>
                    <a:cubicBezTo>
                      <a:pt x="199181" y="152847"/>
                      <a:pt x="150801" y="180853"/>
                      <a:pt x="134911" y="191446"/>
                    </a:cubicBezTo>
                    <a:cubicBezTo>
                      <a:pt x="99234" y="298478"/>
                      <a:pt x="122461" y="255093"/>
                      <a:pt x="74951" y="326357"/>
                    </a:cubicBezTo>
                    <a:cubicBezTo>
                      <a:pt x="69954" y="341347"/>
                      <a:pt x="59961" y="355527"/>
                      <a:pt x="59961" y="371328"/>
                    </a:cubicBezTo>
                    <a:cubicBezTo>
                      <a:pt x="59961" y="410246"/>
                      <a:pt x="81183" y="422531"/>
                      <a:pt x="104931" y="446279"/>
                    </a:cubicBezTo>
                    <a:cubicBezTo>
                      <a:pt x="119921" y="441282"/>
                      <a:pt x="134708" y="435630"/>
                      <a:pt x="149901" y="431289"/>
                    </a:cubicBezTo>
                    <a:cubicBezTo>
                      <a:pt x="281667" y="393641"/>
                      <a:pt x="147002" y="437251"/>
                      <a:pt x="254833" y="401308"/>
                    </a:cubicBezTo>
                    <a:cubicBezTo>
                      <a:pt x="269823" y="391315"/>
                      <a:pt x="286338" y="383297"/>
                      <a:pt x="299803" y="371328"/>
                    </a:cubicBezTo>
                    <a:cubicBezTo>
                      <a:pt x="331492" y="343160"/>
                      <a:pt x="389744" y="281387"/>
                      <a:pt x="389744" y="281387"/>
                    </a:cubicBezTo>
                    <a:cubicBezTo>
                      <a:pt x="430897" y="157927"/>
                      <a:pt x="424193" y="222730"/>
                      <a:pt x="404734" y="86515"/>
                    </a:cubicBezTo>
                    <a:cubicBezTo>
                      <a:pt x="409731" y="61531"/>
                      <a:pt x="398525" y="25697"/>
                      <a:pt x="419724" y="11564"/>
                    </a:cubicBezTo>
                    <a:cubicBezTo>
                      <a:pt x="435576" y="996"/>
                      <a:pt x="464088" y="99684"/>
                      <a:pt x="464695" y="101505"/>
                    </a:cubicBezTo>
                    <a:cubicBezTo>
                      <a:pt x="448998" y="211382"/>
                      <a:pt x="485037" y="206436"/>
                      <a:pt x="434715" y="206436"/>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25D83A25-20D7-7D44-96F6-79AC0EA74903}"/>
                </a:ext>
              </a:extLst>
            </p:cNvPr>
            <p:cNvGrpSpPr/>
            <p:nvPr/>
          </p:nvGrpSpPr>
          <p:grpSpPr>
            <a:xfrm>
              <a:off x="1213155" y="2082908"/>
              <a:ext cx="500716" cy="352881"/>
              <a:chOff x="458654" y="2182839"/>
              <a:chExt cx="935282" cy="640739"/>
            </a:xfrm>
          </p:grpSpPr>
          <p:sp>
            <p:nvSpPr>
              <p:cNvPr id="108" name="Oval 6">
                <a:extLst>
                  <a:ext uri="{FF2B5EF4-FFF2-40B4-BE49-F238E27FC236}">
                    <a16:creationId xmlns:a16="http://schemas.microsoft.com/office/drawing/2014/main" id="{7689A579-94B6-0040-B9FE-AD78A1AA563E}"/>
                  </a:ext>
                </a:extLst>
              </p:cNvPr>
              <p:cNvSpPr>
                <a:spLocks noChangeArrowheads="1"/>
              </p:cNvSpPr>
              <p:nvPr/>
            </p:nvSpPr>
            <p:spPr bwMode="auto">
              <a:xfrm>
                <a:off x="458654" y="2182839"/>
                <a:ext cx="935282" cy="640739"/>
              </a:xfrm>
              <a:prstGeom prst="ellipse">
                <a:avLst/>
              </a:prstGeom>
              <a:solidFill>
                <a:srgbClr val="FFF5D6"/>
              </a:solid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09" name="Oval 6">
                <a:extLst>
                  <a:ext uri="{FF2B5EF4-FFF2-40B4-BE49-F238E27FC236}">
                    <a16:creationId xmlns:a16="http://schemas.microsoft.com/office/drawing/2014/main" id="{444589F0-9A07-4A41-AA13-0BB74AAB217F}"/>
                  </a:ext>
                </a:extLst>
              </p:cNvPr>
              <p:cNvSpPr>
                <a:spLocks noChangeArrowheads="1"/>
              </p:cNvSpPr>
              <p:nvPr/>
            </p:nvSpPr>
            <p:spPr bwMode="auto">
              <a:xfrm>
                <a:off x="561291" y="2256718"/>
                <a:ext cx="752964" cy="479564"/>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r>
                  <a:rPr lang="en-US" sz="1246">
                    <a:ea typeface="Arial" pitchFamily="-52" charset="0"/>
                    <a:cs typeface="Arial" pitchFamily="-52" charset="0"/>
                  </a:rPr>
                  <a:t> </a:t>
                </a:r>
              </a:p>
            </p:txBody>
          </p:sp>
          <p:sp>
            <p:nvSpPr>
              <p:cNvPr id="110" name="Freeform 109">
                <a:extLst>
                  <a:ext uri="{FF2B5EF4-FFF2-40B4-BE49-F238E27FC236}">
                    <a16:creationId xmlns:a16="http://schemas.microsoft.com/office/drawing/2014/main" id="{3D5B6772-947D-DA41-9689-1E2C0F989F4D}"/>
                  </a:ext>
                </a:extLst>
              </p:cNvPr>
              <p:cNvSpPr/>
              <p:nvPr/>
            </p:nvSpPr>
            <p:spPr>
              <a:xfrm>
                <a:off x="786547" y="2351660"/>
                <a:ext cx="350909" cy="329002"/>
              </a:xfrm>
              <a:custGeom>
                <a:avLst/>
                <a:gdLst>
                  <a:gd name="connsiteX0" fmla="*/ 449705 w 679580"/>
                  <a:gd name="connsiteY0" fmla="*/ 281387 h 446279"/>
                  <a:gd name="connsiteX1" fmla="*/ 674557 w 679580"/>
                  <a:gd name="connsiteY1" fmla="*/ 116495 h 446279"/>
                  <a:gd name="connsiteX2" fmla="*/ 659567 w 679580"/>
                  <a:gd name="connsiteY2" fmla="*/ 161466 h 446279"/>
                  <a:gd name="connsiteX3" fmla="*/ 614597 w 679580"/>
                  <a:gd name="connsiteY3" fmla="*/ 176456 h 446279"/>
                  <a:gd name="connsiteX4" fmla="*/ 569626 w 679580"/>
                  <a:gd name="connsiteY4" fmla="*/ 146475 h 446279"/>
                  <a:gd name="connsiteX5" fmla="*/ 524656 w 679580"/>
                  <a:gd name="connsiteY5" fmla="*/ 101505 h 446279"/>
                  <a:gd name="connsiteX6" fmla="*/ 464695 w 679580"/>
                  <a:gd name="connsiteY6" fmla="*/ 71525 h 446279"/>
                  <a:gd name="connsiteX7" fmla="*/ 419724 w 679580"/>
                  <a:gd name="connsiteY7" fmla="*/ 41544 h 446279"/>
                  <a:gd name="connsiteX8" fmla="*/ 329783 w 679580"/>
                  <a:gd name="connsiteY8" fmla="*/ 11564 h 446279"/>
                  <a:gd name="connsiteX9" fmla="*/ 14990 w 679580"/>
                  <a:gd name="connsiteY9" fmla="*/ 86515 h 446279"/>
                  <a:gd name="connsiteX10" fmla="*/ 0 w 679580"/>
                  <a:gd name="connsiteY10" fmla="*/ 131485 h 446279"/>
                  <a:gd name="connsiteX11" fmla="*/ 14990 w 679580"/>
                  <a:gd name="connsiteY11" fmla="*/ 236416 h 446279"/>
                  <a:gd name="connsiteX12" fmla="*/ 134911 w 679580"/>
                  <a:gd name="connsiteY12" fmla="*/ 326357 h 446279"/>
                  <a:gd name="connsiteX13" fmla="*/ 209862 w 679580"/>
                  <a:gd name="connsiteY13" fmla="*/ 341348 h 446279"/>
                  <a:gd name="connsiteX14" fmla="*/ 374754 w 679580"/>
                  <a:gd name="connsiteY14" fmla="*/ 311367 h 446279"/>
                  <a:gd name="connsiteX15" fmla="*/ 464695 w 679580"/>
                  <a:gd name="connsiteY15" fmla="*/ 236416 h 446279"/>
                  <a:gd name="connsiteX16" fmla="*/ 389744 w 679580"/>
                  <a:gd name="connsiteY16" fmla="*/ 131485 h 446279"/>
                  <a:gd name="connsiteX17" fmla="*/ 344774 w 679580"/>
                  <a:gd name="connsiteY17" fmla="*/ 101505 h 446279"/>
                  <a:gd name="connsiteX18" fmla="*/ 239842 w 679580"/>
                  <a:gd name="connsiteY18" fmla="*/ 191446 h 446279"/>
                  <a:gd name="connsiteX19" fmla="*/ 149901 w 679580"/>
                  <a:gd name="connsiteY19" fmla="*/ 236416 h 446279"/>
                  <a:gd name="connsiteX20" fmla="*/ 74951 w 679580"/>
                  <a:gd name="connsiteY20" fmla="*/ 146475 h 446279"/>
                  <a:gd name="connsiteX21" fmla="*/ 59961 w 679580"/>
                  <a:gd name="connsiteY21" fmla="*/ 86515 h 446279"/>
                  <a:gd name="connsiteX22" fmla="*/ 74951 w 679580"/>
                  <a:gd name="connsiteY22" fmla="*/ 41544 h 446279"/>
                  <a:gd name="connsiteX23" fmla="*/ 209862 w 679580"/>
                  <a:gd name="connsiteY23" fmla="*/ 26554 h 446279"/>
                  <a:gd name="connsiteX24" fmla="*/ 224852 w 679580"/>
                  <a:gd name="connsiteY24" fmla="*/ 71525 h 446279"/>
                  <a:gd name="connsiteX25" fmla="*/ 209862 w 679580"/>
                  <a:gd name="connsiteY25" fmla="*/ 131485 h 446279"/>
                  <a:gd name="connsiteX26" fmla="*/ 134911 w 679580"/>
                  <a:gd name="connsiteY26" fmla="*/ 191446 h 446279"/>
                  <a:gd name="connsiteX27" fmla="*/ 74951 w 679580"/>
                  <a:gd name="connsiteY27" fmla="*/ 326357 h 446279"/>
                  <a:gd name="connsiteX28" fmla="*/ 59961 w 679580"/>
                  <a:gd name="connsiteY28" fmla="*/ 371328 h 446279"/>
                  <a:gd name="connsiteX29" fmla="*/ 104931 w 679580"/>
                  <a:gd name="connsiteY29" fmla="*/ 446279 h 446279"/>
                  <a:gd name="connsiteX30" fmla="*/ 149901 w 679580"/>
                  <a:gd name="connsiteY30" fmla="*/ 431289 h 446279"/>
                  <a:gd name="connsiteX31" fmla="*/ 254833 w 679580"/>
                  <a:gd name="connsiteY31" fmla="*/ 401308 h 446279"/>
                  <a:gd name="connsiteX32" fmla="*/ 299803 w 679580"/>
                  <a:gd name="connsiteY32" fmla="*/ 371328 h 446279"/>
                  <a:gd name="connsiteX33" fmla="*/ 389744 w 679580"/>
                  <a:gd name="connsiteY33" fmla="*/ 281387 h 446279"/>
                  <a:gd name="connsiteX34" fmla="*/ 404734 w 679580"/>
                  <a:gd name="connsiteY34" fmla="*/ 86515 h 446279"/>
                  <a:gd name="connsiteX35" fmla="*/ 419724 w 679580"/>
                  <a:gd name="connsiteY35" fmla="*/ 11564 h 446279"/>
                  <a:gd name="connsiteX36" fmla="*/ 464695 w 679580"/>
                  <a:gd name="connsiteY36" fmla="*/ 101505 h 446279"/>
                  <a:gd name="connsiteX37" fmla="*/ 434715 w 679580"/>
                  <a:gd name="connsiteY37" fmla="*/ 206436 h 44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79580" h="446279">
                    <a:moveTo>
                      <a:pt x="449705" y="281387"/>
                    </a:moveTo>
                    <a:cubicBezTo>
                      <a:pt x="524656" y="226423"/>
                      <a:pt x="593859" y="162608"/>
                      <a:pt x="674557" y="116495"/>
                    </a:cubicBezTo>
                    <a:cubicBezTo>
                      <a:pt x="688276" y="108655"/>
                      <a:pt x="670740" y="150293"/>
                      <a:pt x="659567" y="161466"/>
                    </a:cubicBezTo>
                    <a:cubicBezTo>
                      <a:pt x="648394" y="172639"/>
                      <a:pt x="629587" y="171459"/>
                      <a:pt x="614597" y="176456"/>
                    </a:cubicBezTo>
                    <a:cubicBezTo>
                      <a:pt x="599607" y="166462"/>
                      <a:pt x="583466" y="158009"/>
                      <a:pt x="569626" y="146475"/>
                    </a:cubicBezTo>
                    <a:cubicBezTo>
                      <a:pt x="553340" y="132904"/>
                      <a:pt x="541906" y="113827"/>
                      <a:pt x="524656" y="101505"/>
                    </a:cubicBezTo>
                    <a:cubicBezTo>
                      <a:pt x="506472" y="88517"/>
                      <a:pt x="484097" y="82612"/>
                      <a:pt x="464695" y="71525"/>
                    </a:cubicBezTo>
                    <a:cubicBezTo>
                      <a:pt x="449053" y="62586"/>
                      <a:pt x="436187" y="48861"/>
                      <a:pt x="419724" y="41544"/>
                    </a:cubicBezTo>
                    <a:cubicBezTo>
                      <a:pt x="390846" y="28709"/>
                      <a:pt x="329783" y="11564"/>
                      <a:pt x="329783" y="11564"/>
                    </a:cubicBezTo>
                    <a:cubicBezTo>
                      <a:pt x="67730" y="25356"/>
                      <a:pt x="76891" y="-57921"/>
                      <a:pt x="14990" y="86515"/>
                    </a:cubicBezTo>
                    <a:cubicBezTo>
                      <a:pt x="8766" y="101038"/>
                      <a:pt x="4997" y="116495"/>
                      <a:pt x="0" y="131485"/>
                    </a:cubicBezTo>
                    <a:cubicBezTo>
                      <a:pt x="4997" y="166462"/>
                      <a:pt x="369" y="204251"/>
                      <a:pt x="14990" y="236416"/>
                    </a:cubicBezTo>
                    <a:cubicBezTo>
                      <a:pt x="32421" y="274764"/>
                      <a:pt x="95783" y="313314"/>
                      <a:pt x="134911" y="326357"/>
                    </a:cubicBezTo>
                    <a:cubicBezTo>
                      <a:pt x="159082" y="334414"/>
                      <a:pt x="184878" y="336351"/>
                      <a:pt x="209862" y="341348"/>
                    </a:cubicBezTo>
                    <a:cubicBezTo>
                      <a:pt x="222053" y="339606"/>
                      <a:pt x="346484" y="325502"/>
                      <a:pt x="374754" y="311367"/>
                    </a:cubicBezTo>
                    <a:cubicBezTo>
                      <a:pt x="410391" y="293549"/>
                      <a:pt x="437205" y="263907"/>
                      <a:pt x="464695" y="236416"/>
                    </a:cubicBezTo>
                    <a:cubicBezTo>
                      <a:pt x="491079" y="157263"/>
                      <a:pt x="492832" y="200211"/>
                      <a:pt x="389744" y="131485"/>
                    </a:cubicBezTo>
                    <a:lnTo>
                      <a:pt x="344774" y="101505"/>
                    </a:lnTo>
                    <a:cubicBezTo>
                      <a:pt x="307890" y="138389"/>
                      <a:pt x="285503" y="168616"/>
                      <a:pt x="239842" y="191446"/>
                    </a:cubicBezTo>
                    <a:cubicBezTo>
                      <a:pt x="115718" y="253507"/>
                      <a:pt x="278783" y="150497"/>
                      <a:pt x="149901" y="236416"/>
                    </a:cubicBezTo>
                    <a:cubicBezTo>
                      <a:pt x="122887" y="209402"/>
                      <a:pt x="90604" y="182999"/>
                      <a:pt x="74951" y="146475"/>
                    </a:cubicBezTo>
                    <a:cubicBezTo>
                      <a:pt x="66836" y="127539"/>
                      <a:pt x="64958" y="106502"/>
                      <a:pt x="59961" y="86515"/>
                    </a:cubicBezTo>
                    <a:cubicBezTo>
                      <a:pt x="64958" y="71525"/>
                      <a:pt x="65080" y="53883"/>
                      <a:pt x="74951" y="41544"/>
                    </a:cubicBezTo>
                    <a:cubicBezTo>
                      <a:pt x="116279" y="-10117"/>
                      <a:pt x="150959" y="16737"/>
                      <a:pt x="209862" y="26554"/>
                    </a:cubicBezTo>
                    <a:cubicBezTo>
                      <a:pt x="214859" y="41544"/>
                      <a:pt x="224852" y="55724"/>
                      <a:pt x="224852" y="71525"/>
                    </a:cubicBezTo>
                    <a:cubicBezTo>
                      <a:pt x="224852" y="92127"/>
                      <a:pt x="219075" y="113058"/>
                      <a:pt x="209862" y="131485"/>
                    </a:cubicBezTo>
                    <a:cubicBezTo>
                      <a:pt x="199181" y="152847"/>
                      <a:pt x="150801" y="180853"/>
                      <a:pt x="134911" y="191446"/>
                    </a:cubicBezTo>
                    <a:cubicBezTo>
                      <a:pt x="99234" y="298478"/>
                      <a:pt x="122461" y="255093"/>
                      <a:pt x="74951" y="326357"/>
                    </a:cubicBezTo>
                    <a:cubicBezTo>
                      <a:pt x="69954" y="341347"/>
                      <a:pt x="59961" y="355527"/>
                      <a:pt x="59961" y="371328"/>
                    </a:cubicBezTo>
                    <a:cubicBezTo>
                      <a:pt x="59961" y="410246"/>
                      <a:pt x="81183" y="422531"/>
                      <a:pt x="104931" y="446279"/>
                    </a:cubicBezTo>
                    <a:cubicBezTo>
                      <a:pt x="119921" y="441282"/>
                      <a:pt x="134708" y="435630"/>
                      <a:pt x="149901" y="431289"/>
                    </a:cubicBezTo>
                    <a:cubicBezTo>
                      <a:pt x="281667" y="393641"/>
                      <a:pt x="147002" y="437251"/>
                      <a:pt x="254833" y="401308"/>
                    </a:cubicBezTo>
                    <a:cubicBezTo>
                      <a:pt x="269823" y="391315"/>
                      <a:pt x="286338" y="383297"/>
                      <a:pt x="299803" y="371328"/>
                    </a:cubicBezTo>
                    <a:cubicBezTo>
                      <a:pt x="331492" y="343160"/>
                      <a:pt x="389744" y="281387"/>
                      <a:pt x="389744" y="281387"/>
                    </a:cubicBezTo>
                    <a:cubicBezTo>
                      <a:pt x="430897" y="157927"/>
                      <a:pt x="424193" y="222730"/>
                      <a:pt x="404734" y="86515"/>
                    </a:cubicBezTo>
                    <a:cubicBezTo>
                      <a:pt x="409731" y="61531"/>
                      <a:pt x="398525" y="25697"/>
                      <a:pt x="419724" y="11564"/>
                    </a:cubicBezTo>
                    <a:cubicBezTo>
                      <a:pt x="435576" y="996"/>
                      <a:pt x="464088" y="99684"/>
                      <a:pt x="464695" y="101505"/>
                    </a:cubicBezTo>
                    <a:cubicBezTo>
                      <a:pt x="448998" y="211382"/>
                      <a:pt x="485037" y="206436"/>
                      <a:pt x="434715" y="206436"/>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cxnSp>
          <p:nvCxnSpPr>
            <p:cNvPr id="14" name="Straight Arrow Connector 13">
              <a:extLst>
                <a:ext uri="{FF2B5EF4-FFF2-40B4-BE49-F238E27FC236}">
                  <a16:creationId xmlns:a16="http://schemas.microsoft.com/office/drawing/2014/main" id="{A47892FC-C139-F841-B310-66A727F9E761}"/>
                </a:ext>
              </a:extLst>
            </p:cNvPr>
            <p:cNvCxnSpPr/>
            <p:nvPr/>
          </p:nvCxnSpPr>
          <p:spPr>
            <a:xfrm>
              <a:off x="1842922" y="2487643"/>
              <a:ext cx="5055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7" name="Freeform 116">
              <a:extLst>
                <a:ext uri="{FF2B5EF4-FFF2-40B4-BE49-F238E27FC236}">
                  <a16:creationId xmlns:a16="http://schemas.microsoft.com/office/drawing/2014/main" id="{A5809C6C-EDE2-F84E-9608-EF5C6214E858}"/>
                </a:ext>
              </a:extLst>
            </p:cNvPr>
            <p:cNvSpPr/>
            <p:nvPr/>
          </p:nvSpPr>
          <p:spPr>
            <a:xfrm>
              <a:off x="2744082" y="2124428"/>
              <a:ext cx="480018" cy="434121"/>
            </a:xfrm>
            <a:custGeom>
              <a:avLst/>
              <a:gdLst>
                <a:gd name="connsiteX0" fmla="*/ 449705 w 679580"/>
                <a:gd name="connsiteY0" fmla="*/ 281387 h 446279"/>
                <a:gd name="connsiteX1" fmla="*/ 674557 w 679580"/>
                <a:gd name="connsiteY1" fmla="*/ 116495 h 446279"/>
                <a:gd name="connsiteX2" fmla="*/ 659567 w 679580"/>
                <a:gd name="connsiteY2" fmla="*/ 161466 h 446279"/>
                <a:gd name="connsiteX3" fmla="*/ 614597 w 679580"/>
                <a:gd name="connsiteY3" fmla="*/ 176456 h 446279"/>
                <a:gd name="connsiteX4" fmla="*/ 569626 w 679580"/>
                <a:gd name="connsiteY4" fmla="*/ 146475 h 446279"/>
                <a:gd name="connsiteX5" fmla="*/ 524656 w 679580"/>
                <a:gd name="connsiteY5" fmla="*/ 101505 h 446279"/>
                <a:gd name="connsiteX6" fmla="*/ 464695 w 679580"/>
                <a:gd name="connsiteY6" fmla="*/ 71525 h 446279"/>
                <a:gd name="connsiteX7" fmla="*/ 419724 w 679580"/>
                <a:gd name="connsiteY7" fmla="*/ 41544 h 446279"/>
                <a:gd name="connsiteX8" fmla="*/ 329783 w 679580"/>
                <a:gd name="connsiteY8" fmla="*/ 11564 h 446279"/>
                <a:gd name="connsiteX9" fmla="*/ 14990 w 679580"/>
                <a:gd name="connsiteY9" fmla="*/ 86515 h 446279"/>
                <a:gd name="connsiteX10" fmla="*/ 0 w 679580"/>
                <a:gd name="connsiteY10" fmla="*/ 131485 h 446279"/>
                <a:gd name="connsiteX11" fmla="*/ 14990 w 679580"/>
                <a:gd name="connsiteY11" fmla="*/ 236416 h 446279"/>
                <a:gd name="connsiteX12" fmla="*/ 134911 w 679580"/>
                <a:gd name="connsiteY12" fmla="*/ 326357 h 446279"/>
                <a:gd name="connsiteX13" fmla="*/ 209862 w 679580"/>
                <a:gd name="connsiteY13" fmla="*/ 341348 h 446279"/>
                <a:gd name="connsiteX14" fmla="*/ 374754 w 679580"/>
                <a:gd name="connsiteY14" fmla="*/ 311367 h 446279"/>
                <a:gd name="connsiteX15" fmla="*/ 464695 w 679580"/>
                <a:gd name="connsiteY15" fmla="*/ 236416 h 446279"/>
                <a:gd name="connsiteX16" fmla="*/ 389744 w 679580"/>
                <a:gd name="connsiteY16" fmla="*/ 131485 h 446279"/>
                <a:gd name="connsiteX17" fmla="*/ 344774 w 679580"/>
                <a:gd name="connsiteY17" fmla="*/ 101505 h 446279"/>
                <a:gd name="connsiteX18" fmla="*/ 239842 w 679580"/>
                <a:gd name="connsiteY18" fmla="*/ 191446 h 446279"/>
                <a:gd name="connsiteX19" fmla="*/ 149901 w 679580"/>
                <a:gd name="connsiteY19" fmla="*/ 236416 h 446279"/>
                <a:gd name="connsiteX20" fmla="*/ 74951 w 679580"/>
                <a:gd name="connsiteY20" fmla="*/ 146475 h 446279"/>
                <a:gd name="connsiteX21" fmla="*/ 59961 w 679580"/>
                <a:gd name="connsiteY21" fmla="*/ 86515 h 446279"/>
                <a:gd name="connsiteX22" fmla="*/ 74951 w 679580"/>
                <a:gd name="connsiteY22" fmla="*/ 41544 h 446279"/>
                <a:gd name="connsiteX23" fmla="*/ 209862 w 679580"/>
                <a:gd name="connsiteY23" fmla="*/ 26554 h 446279"/>
                <a:gd name="connsiteX24" fmla="*/ 224852 w 679580"/>
                <a:gd name="connsiteY24" fmla="*/ 71525 h 446279"/>
                <a:gd name="connsiteX25" fmla="*/ 209862 w 679580"/>
                <a:gd name="connsiteY25" fmla="*/ 131485 h 446279"/>
                <a:gd name="connsiteX26" fmla="*/ 134911 w 679580"/>
                <a:gd name="connsiteY26" fmla="*/ 191446 h 446279"/>
                <a:gd name="connsiteX27" fmla="*/ 74951 w 679580"/>
                <a:gd name="connsiteY27" fmla="*/ 326357 h 446279"/>
                <a:gd name="connsiteX28" fmla="*/ 59961 w 679580"/>
                <a:gd name="connsiteY28" fmla="*/ 371328 h 446279"/>
                <a:gd name="connsiteX29" fmla="*/ 104931 w 679580"/>
                <a:gd name="connsiteY29" fmla="*/ 446279 h 446279"/>
                <a:gd name="connsiteX30" fmla="*/ 149901 w 679580"/>
                <a:gd name="connsiteY30" fmla="*/ 431289 h 446279"/>
                <a:gd name="connsiteX31" fmla="*/ 254833 w 679580"/>
                <a:gd name="connsiteY31" fmla="*/ 401308 h 446279"/>
                <a:gd name="connsiteX32" fmla="*/ 299803 w 679580"/>
                <a:gd name="connsiteY32" fmla="*/ 371328 h 446279"/>
                <a:gd name="connsiteX33" fmla="*/ 389744 w 679580"/>
                <a:gd name="connsiteY33" fmla="*/ 281387 h 446279"/>
                <a:gd name="connsiteX34" fmla="*/ 404734 w 679580"/>
                <a:gd name="connsiteY34" fmla="*/ 86515 h 446279"/>
                <a:gd name="connsiteX35" fmla="*/ 419724 w 679580"/>
                <a:gd name="connsiteY35" fmla="*/ 11564 h 446279"/>
                <a:gd name="connsiteX36" fmla="*/ 464695 w 679580"/>
                <a:gd name="connsiteY36" fmla="*/ 101505 h 446279"/>
                <a:gd name="connsiteX37" fmla="*/ 434715 w 679580"/>
                <a:gd name="connsiteY37" fmla="*/ 206436 h 44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79580" h="446279">
                  <a:moveTo>
                    <a:pt x="449705" y="281387"/>
                  </a:moveTo>
                  <a:cubicBezTo>
                    <a:pt x="524656" y="226423"/>
                    <a:pt x="593859" y="162608"/>
                    <a:pt x="674557" y="116495"/>
                  </a:cubicBezTo>
                  <a:cubicBezTo>
                    <a:pt x="688276" y="108655"/>
                    <a:pt x="670740" y="150293"/>
                    <a:pt x="659567" y="161466"/>
                  </a:cubicBezTo>
                  <a:cubicBezTo>
                    <a:pt x="648394" y="172639"/>
                    <a:pt x="629587" y="171459"/>
                    <a:pt x="614597" y="176456"/>
                  </a:cubicBezTo>
                  <a:cubicBezTo>
                    <a:pt x="599607" y="166462"/>
                    <a:pt x="583466" y="158009"/>
                    <a:pt x="569626" y="146475"/>
                  </a:cubicBezTo>
                  <a:cubicBezTo>
                    <a:pt x="553340" y="132904"/>
                    <a:pt x="541906" y="113827"/>
                    <a:pt x="524656" y="101505"/>
                  </a:cubicBezTo>
                  <a:cubicBezTo>
                    <a:pt x="506472" y="88517"/>
                    <a:pt x="484097" y="82612"/>
                    <a:pt x="464695" y="71525"/>
                  </a:cubicBezTo>
                  <a:cubicBezTo>
                    <a:pt x="449053" y="62586"/>
                    <a:pt x="436187" y="48861"/>
                    <a:pt x="419724" y="41544"/>
                  </a:cubicBezTo>
                  <a:cubicBezTo>
                    <a:pt x="390846" y="28709"/>
                    <a:pt x="329783" y="11564"/>
                    <a:pt x="329783" y="11564"/>
                  </a:cubicBezTo>
                  <a:cubicBezTo>
                    <a:pt x="67730" y="25356"/>
                    <a:pt x="76891" y="-57921"/>
                    <a:pt x="14990" y="86515"/>
                  </a:cubicBezTo>
                  <a:cubicBezTo>
                    <a:pt x="8766" y="101038"/>
                    <a:pt x="4997" y="116495"/>
                    <a:pt x="0" y="131485"/>
                  </a:cubicBezTo>
                  <a:cubicBezTo>
                    <a:pt x="4997" y="166462"/>
                    <a:pt x="369" y="204251"/>
                    <a:pt x="14990" y="236416"/>
                  </a:cubicBezTo>
                  <a:cubicBezTo>
                    <a:pt x="32421" y="274764"/>
                    <a:pt x="95783" y="313314"/>
                    <a:pt x="134911" y="326357"/>
                  </a:cubicBezTo>
                  <a:cubicBezTo>
                    <a:pt x="159082" y="334414"/>
                    <a:pt x="184878" y="336351"/>
                    <a:pt x="209862" y="341348"/>
                  </a:cubicBezTo>
                  <a:cubicBezTo>
                    <a:pt x="222053" y="339606"/>
                    <a:pt x="346484" y="325502"/>
                    <a:pt x="374754" y="311367"/>
                  </a:cubicBezTo>
                  <a:cubicBezTo>
                    <a:pt x="410391" y="293549"/>
                    <a:pt x="437205" y="263907"/>
                    <a:pt x="464695" y="236416"/>
                  </a:cubicBezTo>
                  <a:cubicBezTo>
                    <a:pt x="491079" y="157263"/>
                    <a:pt x="492832" y="200211"/>
                    <a:pt x="389744" y="131485"/>
                  </a:cubicBezTo>
                  <a:lnTo>
                    <a:pt x="344774" y="101505"/>
                  </a:lnTo>
                  <a:cubicBezTo>
                    <a:pt x="307890" y="138389"/>
                    <a:pt x="285503" y="168616"/>
                    <a:pt x="239842" y="191446"/>
                  </a:cubicBezTo>
                  <a:cubicBezTo>
                    <a:pt x="115718" y="253507"/>
                    <a:pt x="278783" y="150497"/>
                    <a:pt x="149901" y="236416"/>
                  </a:cubicBezTo>
                  <a:cubicBezTo>
                    <a:pt x="122887" y="209402"/>
                    <a:pt x="90604" y="182999"/>
                    <a:pt x="74951" y="146475"/>
                  </a:cubicBezTo>
                  <a:cubicBezTo>
                    <a:pt x="66836" y="127539"/>
                    <a:pt x="64958" y="106502"/>
                    <a:pt x="59961" y="86515"/>
                  </a:cubicBezTo>
                  <a:cubicBezTo>
                    <a:pt x="64958" y="71525"/>
                    <a:pt x="65080" y="53883"/>
                    <a:pt x="74951" y="41544"/>
                  </a:cubicBezTo>
                  <a:cubicBezTo>
                    <a:pt x="116279" y="-10117"/>
                    <a:pt x="150959" y="16737"/>
                    <a:pt x="209862" y="26554"/>
                  </a:cubicBezTo>
                  <a:cubicBezTo>
                    <a:pt x="214859" y="41544"/>
                    <a:pt x="224852" y="55724"/>
                    <a:pt x="224852" y="71525"/>
                  </a:cubicBezTo>
                  <a:cubicBezTo>
                    <a:pt x="224852" y="92127"/>
                    <a:pt x="219075" y="113058"/>
                    <a:pt x="209862" y="131485"/>
                  </a:cubicBezTo>
                  <a:cubicBezTo>
                    <a:pt x="199181" y="152847"/>
                    <a:pt x="150801" y="180853"/>
                    <a:pt x="134911" y="191446"/>
                  </a:cubicBezTo>
                  <a:cubicBezTo>
                    <a:pt x="99234" y="298478"/>
                    <a:pt x="122461" y="255093"/>
                    <a:pt x="74951" y="326357"/>
                  </a:cubicBezTo>
                  <a:cubicBezTo>
                    <a:pt x="69954" y="341347"/>
                    <a:pt x="59961" y="355527"/>
                    <a:pt x="59961" y="371328"/>
                  </a:cubicBezTo>
                  <a:cubicBezTo>
                    <a:pt x="59961" y="410246"/>
                    <a:pt x="81183" y="422531"/>
                    <a:pt x="104931" y="446279"/>
                  </a:cubicBezTo>
                  <a:cubicBezTo>
                    <a:pt x="119921" y="441282"/>
                    <a:pt x="134708" y="435630"/>
                    <a:pt x="149901" y="431289"/>
                  </a:cubicBezTo>
                  <a:cubicBezTo>
                    <a:pt x="281667" y="393641"/>
                    <a:pt x="147002" y="437251"/>
                    <a:pt x="254833" y="401308"/>
                  </a:cubicBezTo>
                  <a:cubicBezTo>
                    <a:pt x="269823" y="391315"/>
                    <a:pt x="286338" y="383297"/>
                    <a:pt x="299803" y="371328"/>
                  </a:cubicBezTo>
                  <a:cubicBezTo>
                    <a:pt x="331492" y="343160"/>
                    <a:pt x="389744" y="281387"/>
                    <a:pt x="389744" y="281387"/>
                  </a:cubicBezTo>
                  <a:cubicBezTo>
                    <a:pt x="430897" y="157927"/>
                    <a:pt x="424193" y="222730"/>
                    <a:pt x="404734" y="86515"/>
                  </a:cubicBezTo>
                  <a:cubicBezTo>
                    <a:pt x="409731" y="61531"/>
                    <a:pt x="398525" y="25697"/>
                    <a:pt x="419724" y="11564"/>
                  </a:cubicBezTo>
                  <a:cubicBezTo>
                    <a:pt x="435576" y="996"/>
                    <a:pt x="464088" y="99684"/>
                    <a:pt x="464695" y="101505"/>
                  </a:cubicBezTo>
                  <a:cubicBezTo>
                    <a:pt x="448998" y="211382"/>
                    <a:pt x="485037" y="206436"/>
                    <a:pt x="434715" y="206436"/>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8" name="Text Box 31">
              <a:extLst>
                <a:ext uri="{FF2B5EF4-FFF2-40B4-BE49-F238E27FC236}">
                  <a16:creationId xmlns:a16="http://schemas.microsoft.com/office/drawing/2014/main" id="{A2B68A64-FE10-8B4F-9774-D552B557C546}"/>
                </a:ext>
              </a:extLst>
            </p:cNvPr>
            <p:cNvSpPr txBox="1">
              <a:spLocks noChangeArrowheads="1"/>
            </p:cNvSpPr>
            <p:nvPr/>
          </p:nvSpPr>
          <p:spPr bwMode="auto">
            <a:xfrm>
              <a:off x="2496435" y="2656785"/>
              <a:ext cx="863108" cy="424732"/>
            </a:xfrm>
            <a:prstGeom prst="rect">
              <a:avLst/>
            </a:prstGeom>
            <a:noFill/>
            <a:ln w="9525">
              <a:noFill/>
              <a:miter lim="800000"/>
              <a:headEnd/>
              <a:tailEnd/>
            </a:ln>
          </p:spPr>
          <p:txBody>
            <a:bodyPr wrap="square" anchor="ctr">
              <a:prstTxWarp prst="textNoShape">
                <a:avLst/>
              </a:prstTxWarp>
              <a:spAutoFit/>
            </a:bodyPr>
            <a:lstStyle/>
            <a:p>
              <a:pPr algn="ctr">
                <a:lnSpc>
                  <a:spcPct val="90000"/>
                </a:lnSpc>
                <a:spcBef>
                  <a:spcPct val="50000"/>
                </a:spcBef>
              </a:pPr>
              <a:r>
                <a:rPr lang="en-GB" sz="1200" dirty="0">
                  <a:ea typeface="Arial" pitchFamily="-52" charset="0"/>
                  <a:cs typeface="Arial" pitchFamily="-52" charset="0"/>
                </a:rPr>
                <a:t> Extract DNA</a:t>
              </a:r>
              <a:endParaRPr lang="en-US" sz="1200" dirty="0">
                <a:latin typeface="Times New Roman" pitchFamily="-52" charset="0"/>
                <a:ea typeface="Arial" pitchFamily="-52" charset="0"/>
                <a:cs typeface="Arial" pitchFamily="-52" charset="0"/>
              </a:endParaRPr>
            </a:p>
          </p:txBody>
        </p:sp>
        <p:cxnSp>
          <p:nvCxnSpPr>
            <p:cNvPr id="17" name="Straight Arrow Connector 16">
              <a:extLst>
                <a:ext uri="{FF2B5EF4-FFF2-40B4-BE49-F238E27FC236}">
                  <a16:creationId xmlns:a16="http://schemas.microsoft.com/office/drawing/2014/main" id="{61359A76-32A0-0A45-A79F-04E16979AF34}"/>
                </a:ext>
              </a:extLst>
            </p:cNvPr>
            <p:cNvCxnSpPr/>
            <p:nvPr/>
          </p:nvCxnSpPr>
          <p:spPr>
            <a:xfrm>
              <a:off x="2948539" y="3121008"/>
              <a:ext cx="0" cy="204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4B82E-32D4-5B4B-8F3D-9CC47C697481}"/>
                </a:ext>
              </a:extLst>
            </p:cNvPr>
            <p:cNvCxnSpPr>
              <a:endCxn id="16410" idx="0"/>
            </p:cNvCxnSpPr>
            <p:nvPr/>
          </p:nvCxnSpPr>
          <p:spPr>
            <a:xfrm flipH="1">
              <a:off x="2252336" y="3930633"/>
              <a:ext cx="4272" cy="427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4" name="Text Box 22">
              <a:extLst>
                <a:ext uri="{FF2B5EF4-FFF2-40B4-BE49-F238E27FC236}">
                  <a16:creationId xmlns:a16="http://schemas.microsoft.com/office/drawing/2014/main" id="{0B194229-1618-8245-98DB-A5AE61AFA367}"/>
                </a:ext>
              </a:extLst>
            </p:cNvPr>
            <p:cNvSpPr txBox="1">
              <a:spLocks noChangeArrowheads="1"/>
            </p:cNvSpPr>
            <p:nvPr/>
          </p:nvSpPr>
          <p:spPr bwMode="auto">
            <a:xfrm>
              <a:off x="2727214" y="4613252"/>
              <a:ext cx="1312251" cy="276999"/>
            </a:xfrm>
            <a:prstGeom prst="rect">
              <a:avLst/>
            </a:prstGeom>
            <a:noFill/>
            <a:ln w="9525">
              <a:noFill/>
              <a:miter lim="800000"/>
              <a:headEnd/>
              <a:tailEnd/>
            </a:ln>
          </p:spPr>
          <p:txBody>
            <a:bodyPr wrap="square" anchor="ctr">
              <a:prstTxWarp prst="textNoShape">
                <a:avLst/>
              </a:prstTxWarp>
              <a:spAutoFit/>
            </a:bodyPr>
            <a:lstStyle/>
            <a:p>
              <a:pPr algn="ctr">
                <a:spcBef>
                  <a:spcPct val="50000"/>
                </a:spcBef>
              </a:pPr>
              <a:r>
                <a:rPr lang="en-US" sz="1200" dirty="0">
                  <a:ea typeface="Arial" pitchFamily="-52" charset="0"/>
                  <a:cs typeface="Arial" pitchFamily="-52" charset="0"/>
                </a:rPr>
                <a:t>Generate libraries</a:t>
              </a:r>
            </a:p>
          </p:txBody>
        </p:sp>
      </p:grpSp>
      <p:cxnSp>
        <p:nvCxnSpPr>
          <p:cNvPr id="126" name="Straight Connector 125">
            <a:extLst>
              <a:ext uri="{FF2B5EF4-FFF2-40B4-BE49-F238E27FC236}">
                <a16:creationId xmlns:a16="http://schemas.microsoft.com/office/drawing/2014/main" id="{D4D99888-3A81-7244-8DE9-37FECE00FD76}"/>
              </a:ext>
            </a:extLst>
          </p:cNvPr>
          <p:cNvCxnSpPr>
            <a:cxnSpLocks/>
          </p:cNvCxnSpPr>
          <p:nvPr/>
        </p:nvCxnSpPr>
        <p:spPr>
          <a:xfrm>
            <a:off x="4499547" y="4358604"/>
            <a:ext cx="12492" cy="1820530"/>
          </a:xfrm>
          <a:prstGeom prst="line">
            <a:avLst/>
          </a:prstGeom>
        </p:spPr>
        <p:style>
          <a:lnRef idx="2">
            <a:schemeClr val="accent1"/>
          </a:lnRef>
          <a:fillRef idx="0">
            <a:schemeClr val="accent1"/>
          </a:fillRef>
          <a:effectRef idx="1">
            <a:schemeClr val="accent1"/>
          </a:effectRef>
          <a:fontRef idx="minor">
            <a:schemeClr val="tx1"/>
          </a:fontRef>
        </p:style>
      </p:cxnSp>
      <p:sp>
        <p:nvSpPr>
          <p:cNvPr id="22" name="Right Arrow 21">
            <a:extLst>
              <a:ext uri="{FF2B5EF4-FFF2-40B4-BE49-F238E27FC236}">
                <a16:creationId xmlns:a16="http://schemas.microsoft.com/office/drawing/2014/main" id="{FC623B90-2AC9-034C-9486-4CED285B8693}"/>
              </a:ext>
            </a:extLst>
          </p:cNvPr>
          <p:cNvSpPr/>
          <p:nvPr/>
        </p:nvSpPr>
        <p:spPr>
          <a:xfrm>
            <a:off x="4276727" y="3521257"/>
            <a:ext cx="424328" cy="2373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40BD67EB-9065-EA48-95B2-1D1868DA13B2}"/>
              </a:ext>
            </a:extLst>
          </p:cNvPr>
          <p:cNvGrpSpPr/>
          <p:nvPr/>
        </p:nvGrpSpPr>
        <p:grpSpPr>
          <a:xfrm>
            <a:off x="4779170" y="1973152"/>
            <a:ext cx="3898629" cy="3327375"/>
            <a:chOff x="4779170" y="1973152"/>
            <a:chExt cx="3898629" cy="3327375"/>
          </a:xfrm>
        </p:grpSpPr>
        <p:sp>
          <p:nvSpPr>
            <p:cNvPr id="95" name="Rounded Rectangle 94"/>
            <p:cNvSpPr/>
            <p:nvPr/>
          </p:nvSpPr>
          <p:spPr bwMode="auto">
            <a:xfrm>
              <a:off x="4779170" y="1973152"/>
              <a:ext cx="3898629" cy="3327375"/>
            </a:xfrm>
            <a:prstGeom prst="roundRect">
              <a:avLst/>
            </a:prstGeom>
            <a:solidFill>
              <a:schemeClr val="accent4">
                <a:lumMod val="40000"/>
                <a:lumOff val="60000"/>
                <a:alpha val="50000"/>
              </a:schemeClr>
            </a:solidFill>
            <a:ln w="9525" cap="flat" cmpd="sng" algn="ctr">
              <a:solidFill>
                <a:schemeClr val="tx1"/>
              </a:solidFill>
              <a:prstDash val="solid"/>
              <a:round/>
              <a:headEnd type="none" w="med" len="med"/>
              <a:tailEnd type="none" w="med" len="med"/>
            </a:ln>
            <a:effectLst/>
          </p:spPr>
          <p:txBody>
            <a:bodyPr vert="horz" wrap="square" lIns="63305" tIns="31652" rIns="63305" bIns="31652" numCol="1" rtlCol="0" anchor="t" anchorCtr="0" compatLnSpc="1">
              <a:prstTxWarp prst="textNoShape">
                <a:avLst/>
              </a:prstTxWarp>
            </a:bodyPr>
            <a:lstStyle/>
            <a:p>
              <a:pPr defTabSz="633039" fontAlgn="base">
                <a:spcBef>
                  <a:spcPct val="0"/>
                </a:spcBef>
                <a:spcAft>
                  <a:spcPct val="0"/>
                </a:spcAft>
              </a:pPr>
              <a:endParaRPr lang="en-US" sz="1662" dirty="0">
                <a:solidFill>
                  <a:srgbClr val="000000"/>
                </a:solidFill>
                <a:latin typeface="Arial" charset="0"/>
                <a:ea typeface="ＭＳ Ｐゴシック" charset="0"/>
                <a:cs typeface="Arial" charset="0"/>
              </a:endParaRPr>
            </a:p>
          </p:txBody>
        </p:sp>
        <p:sp>
          <p:nvSpPr>
            <p:cNvPr id="16416" name="Text Box 39"/>
            <p:cNvSpPr txBox="1">
              <a:spLocks noChangeArrowheads="1"/>
            </p:cNvSpPr>
            <p:nvPr/>
          </p:nvSpPr>
          <p:spPr bwMode="auto">
            <a:xfrm>
              <a:off x="7660042" y="4478550"/>
              <a:ext cx="917984" cy="600164"/>
            </a:xfrm>
            <a:prstGeom prst="rect">
              <a:avLst/>
            </a:prstGeom>
            <a:noFill/>
            <a:ln w="9525">
              <a:noFill/>
              <a:miter lim="800000"/>
              <a:headEnd/>
              <a:tailEnd/>
            </a:ln>
          </p:spPr>
          <p:txBody>
            <a:bodyPr wrap="square" anchor="ctr">
              <a:prstTxWarp prst="textNoShape">
                <a:avLst/>
              </a:prstTxWarp>
              <a:spAutoFit/>
            </a:bodyPr>
            <a:lstStyle/>
            <a:p>
              <a:pPr algn="ctr"/>
              <a:r>
                <a:rPr lang="en-US" sz="1100" dirty="0">
                  <a:ea typeface="Arial" pitchFamily="-52" charset="0"/>
                  <a:cs typeface="Arial" pitchFamily="-52" charset="0"/>
                </a:rPr>
                <a:t>Identify SNPs and INDELs, </a:t>
              </a:r>
              <a:endParaRPr lang="en-US" sz="1100" b="1" dirty="0">
                <a:ea typeface="Arial" pitchFamily="-52" charset="0"/>
                <a:cs typeface="Arial" pitchFamily="-52" charset="0"/>
              </a:endParaRPr>
            </a:p>
          </p:txBody>
        </p:sp>
        <p:grpSp>
          <p:nvGrpSpPr>
            <p:cNvPr id="16417" name="Group 40"/>
            <p:cNvGrpSpPr>
              <a:grpSpLocks/>
            </p:cNvGrpSpPr>
            <p:nvPr/>
          </p:nvGrpSpPr>
          <p:grpSpPr bwMode="auto">
            <a:xfrm>
              <a:off x="4889427" y="2581955"/>
              <a:ext cx="1099038" cy="347296"/>
              <a:chOff x="576" y="4732"/>
              <a:chExt cx="1000" cy="316"/>
            </a:xfrm>
          </p:grpSpPr>
          <p:grpSp>
            <p:nvGrpSpPr>
              <p:cNvPr id="16432" name="Group 41"/>
              <p:cNvGrpSpPr>
                <a:grpSpLocks/>
              </p:cNvGrpSpPr>
              <p:nvPr/>
            </p:nvGrpSpPr>
            <p:grpSpPr bwMode="auto">
              <a:xfrm>
                <a:off x="576" y="4740"/>
                <a:ext cx="360" cy="76"/>
                <a:chOff x="776" y="4420"/>
                <a:chExt cx="360" cy="76"/>
              </a:xfrm>
            </p:grpSpPr>
            <p:sp>
              <p:nvSpPr>
                <p:cNvPr id="16458" name="Line 4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9" name="Line 4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60" name="Line 4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61" name="Line 4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3" name="Group 46"/>
              <p:cNvGrpSpPr>
                <a:grpSpLocks/>
              </p:cNvGrpSpPr>
              <p:nvPr/>
            </p:nvGrpSpPr>
            <p:grpSpPr bwMode="auto">
              <a:xfrm>
                <a:off x="656" y="4860"/>
                <a:ext cx="360" cy="76"/>
                <a:chOff x="776" y="4420"/>
                <a:chExt cx="360" cy="76"/>
              </a:xfrm>
            </p:grpSpPr>
            <p:sp>
              <p:nvSpPr>
                <p:cNvPr id="16454" name="Line 4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5" name="Line 4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6" name="Line 4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7" name="Line 5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4" name="Group 51"/>
              <p:cNvGrpSpPr>
                <a:grpSpLocks/>
              </p:cNvGrpSpPr>
              <p:nvPr/>
            </p:nvGrpSpPr>
            <p:grpSpPr bwMode="auto">
              <a:xfrm>
                <a:off x="736" y="4972"/>
                <a:ext cx="360" cy="76"/>
                <a:chOff x="776" y="4420"/>
                <a:chExt cx="360" cy="76"/>
              </a:xfrm>
            </p:grpSpPr>
            <p:sp>
              <p:nvSpPr>
                <p:cNvPr id="16450" name="Line 5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1" name="Line 5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52" name="Line 5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53" name="Line 5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5" name="Group 56"/>
              <p:cNvGrpSpPr>
                <a:grpSpLocks/>
              </p:cNvGrpSpPr>
              <p:nvPr/>
            </p:nvGrpSpPr>
            <p:grpSpPr bwMode="auto">
              <a:xfrm>
                <a:off x="1056" y="4732"/>
                <a:ext cx="360" cy="76"/>
                <a:chOff x="776" y="4420"/>
                <a:chExt cx="360" cy="76"/>
              </a:xfrm>
            </p:grpSpPr>
            <p:sp>
              <p:nvSpPr>
                <p:cNvPr id="16446" name="Line 5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7" name="Line 5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8" name="Line 5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9" name="Line 6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6" name="Group 61"/>
              <p:cNvGrpSpPr>
                <a:grpSpLocks/>
              </p:cNvGrpSpPr>
              <p:nvPr/>
            </p:nvGrpSpPr>
            <p:grpSpPr bwMode="auto">
              <a:xfrm>
                <a:off x="1136" y="4852"/>
                <a:ext cx="360" cy="76"/>
                <a:chOff x="776" y="4420"/>
                <a:chExt cx="360" cy="76"/>
              </a:xfrm>
            </p:grpSpPr>
            <p:sp>
              <p:nvSpPr>
                <p:cNvPr id="16442" name="Line 62"/>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3" name="Line 63"/>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4" name="Line 64"/>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5" name="Line 65"/>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nvGrpSpPr>
              <p:cNvPr id="16437" name="Group 66"/>
              <p:cNvGrpSpPr>
                <a:grpSpLocks/>
              </p:cNvGrpSpPr>
              <p:nvPr/>
            </p:nvGrpSpPr>
            <p:grpSpPr bwMode="auto">
              <a:xfrm>
                <a:off x="1216" y="4964"/>
                <a:ext cx="360" cy="76"/>
                <a:chOff x="776" y="4420"/>
                <a:chExt cx="360" cy="76"/>
              </a:xfrm>
            </p:grpSpPr>
            <p:sp>
              <p:nvSpPr>
                <p:cNvPr id="16438" name="Line 67"/>
                <p:cNvSpPr>
                  <a:spLocks noChangeShapeType="1"/>
                </p:cNvSpPr>
                <p:nvPr/>
              </p:nvSpPr>
              <p:spPr bwMode="auto">
                <a:xfrm>
                  <a:off x="776"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39" name="Line 68"/>
                <p:cNvSpPr>
                  <a:spLocks noChangeShapeType="1"/>
                </p:cNvSpPr>
                <p:nvPr/>
              </p:nvSpPr>
              <p:spPr bwMode="auto">
                <a:xfrm>
                  <a:off x="1032" y="4496"/>
                  <a:ext cx="104"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16440" name="Line 69"/>
                <p:cNvSpPr>
                  <a:spLocks noChangeShapeType="1"/>
                </p:cNvSpPr>
                <p:nvPr/>
              </p:nvSpPr>
              <p:spPr bwMode="auto">
                <a:xfrm flipV="1">
                  <a:off x="884" y="4420"/>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sp>
              <p:nvSpPr>
                <p:cNvPr id="16441" name="Line 70"/>
                <p:cNvSpPr>
                  <a:spLocks noChangeShapeType="1"/>
                </p:cNvSpPr>
                <p:nvPr/>
              </p:nvSpPr>
              <p:spPr bwMode="auto">
                <a:xfrm rot="5400000" flipV="1">
                  <a:off x="956" y="4424"/>
                  <a:ext cx="68" cy="72"/>
                </a:xfrm>
                <a:prstGeom prst="line">
                  <a:avLst/>
                </a:prstGeom>
                <a:noFill/>
                <a:ln w="25400">
                  <a:solidFill>
                    <a:srgbClr val="FF0000"/>
                  </a:solidFill>
                  <a:prstDash val="sysDot"/>
                  <a:round/>
                  <a:headEnd/>
                  <a:tailEnd/>
                </a:ln>
              </p:spPr>
              <p:txBody>
                <a:bodyPr wrap="none" anchor="ctr">
                  <a:prstTxWarp prst="textNoShape">
                    <a:avLst/>
                  </a:prstTxWarp>
                </a:bodyPr>
                <a:lstStyle/>
                <a:p>
                  <a:endParaRPr lang="en-US" sz="1246"/>
                </a:p>
              </p:txBody>
            </p:sp>
          </p:grpSp>
        </p:grpSp>
        <p:grpSp>
          <p:nvGrpSpPr>
            <p:cNvPr id="94" name="Group 93"/>
            <p:cNvGrpSpPr/>
            <p:nvPr/>
          </p:nvGrpSpPr>
          <p:grpSpPr>
            <a:xfrm>
              <a:off x="7365498" y="2440590"/>
              <a:ext cx="972000" cy="127488"/>
              <a:chOff x="4114798" y="6572250"/>
              <a:chExt cx="1404000" cy="184150"/>
            </a:xfrm>
          </p:grpSpPr>
          <p:sp>
            <p:nvSpPr>
              <p:cNvPr id="16413" name="Line 32"/>
              <p:cNvSpPr>
                <a:spLocks noChangeShapeType="1"/>
              </p:cNvSpPr>
              <p:nvPr/>
            </p:nvSpPr>
            <p:spPr bwMode="auto">
              <a:xfrm>
                <a:off x="4114798" y="6756378"/>
                <a:ext cx="1404000" cy="0"/>
              </a:xfrm>
              <a:prstGeom prst="line">
                <a:avLst/>
              </a:prstGeom>
              <a:noFill/>
              <a:ln w="19050">
                <a:solidFill>
                  <a:schemeClr val="tx1"/>
                </a:solidFill>
                <a:round/>
                <a:headEnd/>
                <a:tailEnd/>
              </a:ln>
            </p:spPr>
            <p:txBody>
              <a:bodyPr wrap="none" anchor="ctr">
                <a:prstTxWarp prst="textNoShape">
                  <a:avLst/>
                </a:prstTxWarp>
              </a:bodyPr>
              <a:lstStyle/>
              <a:p>
                <a:endParaRPr lang="en-US" sz="1246" dirty="0"/>
              </a:p>
            </p:txBody>
          </p:sp>
          <p:grpSp>
            <p:nvGrpSpPr>
              <p:cNvPr id="16414" name="Group 33"/>
              <p:cNvGrpSpPr>
                <a:grpSpLocks/>
              </p:cNvGrpSpPr>
              <p:nvPr/>
            </p:nvGrpSpPr>
            <p:grpSpPr bwMode="auto">
              <a:xfrm>
                <a:off x="4457700" y="6572250"/>
                <a:ext cx="571500" cy="120650"/>
                <a:chOff x="776" y="4420"/>
                <a:chExt cx="360" cy="76"/>
              </a:xfrm>
            </p:grpSpPr>
            <p:sp>
              <p:nvSpPr>
                <p:cNvPr id="16462" name="Line 34"/>
                <p:cNvSpPr>
                  <a:spLocks noChangeShapeType="1"/>
                </p:cNvSpPr>
                <p:nvPr/>
              </p:nvSpPr>
              <p:spPr bwMode="auto">
                <a:xfrm>
                  <a:off x="776" y="4496"/>
                  <a:ext cx="104" cy="0"/>
                </a:xfrm>
                <a:prstGeom prst="line">
                  <a:avLst/>
                </a:prstGeom>
                <a:noFill/>
                <a:ln w="19050">
                  <a:solidFill>
                    <a:srgbClr val="FF0000"/>
                  </a:solidFill>
                  <a:round/>
                  <a:headEnd/>
                  <a:tailEnd/>
                </a:ln>
              </p:spPr>
              <p:txBody>
                <a:bodyPr wrap="none" anchor="ctr">
                  <a:prstTxWarp prst="textNoShape">
                    <a:avLst/>
                  </a:prstTxWarp>
                </a:bodyPr>
                <a:lstStyle/>
                <a:p>
                  <a:endParaRPr lang="en-US" sz="1246"/>
                </a:p>
              </p:txBody>
            </p:sp>
            <p:sp>
              <p:nvSpPr>
                <p:cNvPr id="16463" name="Line 35"/>
                <p:cNvSpPr>
                  <a:spLocks noChangeShapeType="1"/>
                </p:cNvSpPr>
                <p:nvPr/>
              </p:nvSpPr>
              <p:spPr bwMode="auto">
                <a:xfrm>
                  <a:off x="1032" y="4496"/>
                  <a:ext cx="104" cy="0"/>
                </a:xfrm>
                <a:prstGeom prst="line">
                  <a:avLst/>
                </a:prstGeom>
                <a:noFill/>
                <a:ln w="19050">
                  <a:solidFill>
                    <a:srgbClr val="FF0000"/>
                  </a:solidFill>
                  <a:round/>
                  <a:headEnd/>
                  <a:tailEnd/>
                </a:ln>
              </p:spPr>
              <p:txBody>
                <a:bodyPr wrap="none" anchor="ctr">
                  <a:prstTxWarp prst="textNoShape">
                    <a:avLst/>
                  </a:prstTxWarp>
                </a:bodyPr>
                <a:lstStyle/>
                <a:p>
                  <a:endParaRPr lang="en-US" sz="1246"/>
                </a:p>
              </p:txBody>
            </p:sp>
            <p:sp>
              <p:nvSpPr>
                <p:cNvPr id="16464" name="Line 36"/>
                <p:cNvSpPr>
                  <a:spLocks noChangeShapeType="1"/>
                </p:cNvSpPr>
                <p:nvPr/>
              </p:nvSpPr>
              <p:spPr bwMode="auto">
                <a:xfrm flipV="1">
                  <a:off x="884" y="4420"/>
                  <a:ext cx="68" cy="72"/>
                </a:xfrm>
                <a:prstGeom prst="line">
                  <a:avLst/>
                </a:prstGeom>
                <a:noFill/>
                <a:ln w="19050">
                  <a:solidFill>
                    <a:srgbClr val="FF0000"/>
                  </a:solidFill>
                  <a:prstDash val="sysDot"/>
                  <a:round/>
                  <a:headEnd/>
                  <a:tailEnd/>
                </a:ln>
              </p:spPr>
              <p:txBody>
                <a:bodyPr wrap="none" anchor="ctr">
                  <a:prstTxWarp prst="textNoShape">
                    <a:avLst/>
                  </a:prstTxWarp>
                </a:bodyPr>
                <a:lstStyle/>
                <a:p>
                  <a:endParaRPr lang="en-US" sz="1246"/>
                </a:p>
              </p:txBody>
            </p:sp>
            <p:sp>
              <p:nvSpPr>
                <p:cNvPr id="16465" name="Line 37"/>
                <p:cNvSpPr>
                  <a:spLocks noChangeShapeType="1"/>
                </p:cNvSpPr>
                <p:nvPr/>
              </p:nvSpPr>
              <p:spPr bwMode="auto">
                <a:xfrm rot="5400000" flipV="1">
                  <a:off x="956" y="4424"/>
                  <a:ext cx="68" cy="72"/>
                </a:xfrm>
                <a:prstGeom prst="line">
                  <a:avLst/>
                </a:prstGeom>
                <a:noFill/>
                <a:ln w="19050">
                  <a:solidFill>
                    <a:srgbClr val="FF0000"/>
                  </a:solidFill>
                  <a:prstDash val="sysDot"/>
                  <a:round/>
                  <a:headEnd/>
                  <a:tailEnd/>
                </a:ln>
              </p:spPr>
              <p:txBody>
                <a:bodyPr wrap="none" anchor="ctr">
                  <a:prstTxWarp prst="textNoShape">
                    <a:avLst/>
                  </a:prstTxWarp>
                </a:bodyPr>
                <a:lstStyle/>
                <a:p>
                  <a:endParaRPr lang="en-US" sz="1246"/>
                </a:p>
              </p:txBody>
            </p:sp>
          </p:grpSp>
          <p:sp>
            <p:nvSpPr>
              <p:cNvPr id="16418" name="Line 71"/>
              <p:cNvSpPr>
                <a:spLocks noChangeShapeType="1"/>
              </p:cNvSpPr>
              <p:nvPr/>
            </p:nvSpPr>
            <p:spPr bwMode="auto">
              <a:xfrm flipV="1">
                <a:off x="44894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19" name="Line 72"/>
              <p:cNvSpPr>
                <a:spLocks noChangeShapeType="1"/>
              </p:cNvSpPr>
              <p:nvPr/>
            </p:nvSpPr>
            <p:spPr bwMode="auto">
              <a:xfrm flipV="1">
                <a:off x="45402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0" name="Line 73"/>
              <p:cNvSpPr>
                <a:spLocks noChangeShapeType="1"/>
              </p:cNvSpPr>
              <p:nvPr/>
            </p:nvSpPr>
            <p:spPr bwMode="auto">
              <a:xfrm flipV="1">
                <a:off x="4603750" y="669290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1" name="Line 74"/>
              <p:cNvSpPr>
                <a:spLocks noChangeShapeType="1"/>
              </p:cNvSpPr>
              <p:nvPr/>
            </p:nvSpPr>
            <p:spPr bwMode="auto">
              <a:xfrm flipV="1">
                <a:off x="48831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2" name="Line 75"/>
              <p:cNvSpPr>
                <a:spLocks noChangeShapeType="1"/>
              </p:cNvSpPr>
              <p:nvPr/>
            </p:nvSpPr>
            <p:spPr bwMode="auto">
              <a:xfrm flipV="1">
                <a:off x="49339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sp>
            <p:nvSpPr>
              <p:cNvPr id="16423" name="Line 76"/>
              <p:cNvSpPr>
                <a:spLocks noChangeShapeType="1"/>
              </p:cNvSpPr>
              <p:nvPr/>
            </p:nvSpPr>
            <p:spPr bwMode="auto">
              <a:xfrm flipV="1">
                <a:off x="4997450" y="6699250"/>
                <a:ext cx="0" cy="57150"/>
              </a:xfrm>
              <a:prstGeom prst="line">
                <a:avLst/>
              </a:prstGeom>
              <a:noFill/>
              <a:ln w="9525">
                <a:solidFill>
                  <a:schemeClr val="tx1"/>
                </a:solidFill>
                <a:round/>
                <a:headEnd/>
                <a:tailEnd/>
              </a:ln>
            </p:spPr>
            <p:txBody>
              <a:bodyPr wrap="none" anchor="ctr">
                <a:prstTxWarp prst="textNoShape">
                  <a:avLst/>
                </a:prstTxWarp>
              </a:bodyPr>
              <a:lstStyle/>
              <a:p>
                <a:endParaRPr lang="en-US" sz="1246"/>
              </a:p>
            </p:txBody>
          </p:sp>
        </p:grpSp>
        <p:sp>
          <p:nvSpPr>
            <p:cNvPr id="16426" name="Text Box 79"/>
            <p:cNvSpPr txBox="1">
              <a:spLocks noChangeArrowheads="1"/>
            </p:cNvSpPr>
            <p:nvPr/>
          </p:nvSpPr>
          <p:spPr bwMode="auto">
            <a:xfrm>
              <a:off x="5005863" y="2194242"/>
              <a:ext cx="974847" cy="307777"/>
            </a:xfrm>
            <a:prstGeom prst="rect">
              <a:avLst/>
            </a:prstGeom>
            <a:noFill/>
            <a:ln w="9525">
              <a:noFill/>
              <a:miter lim="800000"/>
              <a:headEnd/>
              <a:tailEnd/>
            </a:ln>
          </p:spPr>
          <p:txBody>
            <a:bodyPr anchor="ctr">
              <a:prstTxWarp prst="textNoShape">
                <a:avLst/>
              </a:prstTxWarp>
              <a:spAutoFit/>
            </a:bodyPr>
            <a:lstStyle/>
            <a:p>
              <a:pPr algn="ctr"/>
              <a:r>
                <a:rPr lang="en-US" sz="1400" b="1" dirty="0">
                  <a:ea typeface="Arial" pitchFamily="-52" charset="0"/>
                  <a:cs typeface="Arial" pitchFamily="-52" charset="0"/>
                </a:rPr>
                <a:t>FASTQ file</a:t>
              </a:r>
            </a:p>
          </p:txBody>
        </p:sp>
        <p:pic>
          <p:nvPicPr>
            <p:cNvPr id="16429" name="Picture 88" descr="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37852" y="4058824"/>
              <a:ext cx="1811215" cy="650631"/>
            </a:xfrm>
            <a:prstGeom prst="rect">
              <a:avLst/>
            </a:prstGeom>
            <a:noFill/>
            <a:ln w="9525">
              <a:noFill/>
              <a:miter lim="800000"/>
              <a:headEnd/>
              <a:tailEnd/>
            </a:ln>
          </p:spPr>
        </p:pic>
        <p:sp>
          <p:nvSpPr>
            <p:cNvPr id="2" name="TextBox 1"/>
            <p:cNvSpPr txBox="1"/>
            <p:nvPr/>
          </p:nvSpPr>
          <p:spPr>
            <a:xfrm>
              <a:off x="5179573" y="4758425"/>
              <a:ext cx="1481259" cy="307777"/>
            </a:xfrm>
            <a:prstGeom prst="rect">
              <a:avLst/>
            </a:prstGeom>
            <a:noFill/>
          </p:spPr>
          <p:txBody>
            <a:bodyPr wrap="square" rtlCol="0">
              <a:spAutoFit/>
            </a:bodyPr>
            <a:lstStyle/>
            <a:p>
              <a:pPr algn="ctr"/>
              <a:r>
                <a:rPr lang="en-US" sz="1400" dirty="0">
                  <a:solidFill>
                    <a:srgbClr val="000000"/>
                  </a:solidFill>
                  <a:ea typeface="Arial" pitchFamily="-52" charset="0"/>
                  <a:cs typeface="Arial" pitchFamily="-52" charset="0"/>
                </a:rPr>
                <a:t>view in Artemis</a:t>
              </a:r>
            </a:p>
          </p:txBody>
        </p:sp>
        <p:sp>
          <p:nvSpPr>
            <p:cNvPr id="3" name="TextBox 2"/>
            <p:cNvSpPr txBox="1"/>
            <p:nvPr/>
          </p:nvSpPr>
          <p:spPr>
            <a:xfrm>
              <a:off x="6203053" y="2596861"/>
              <a:ext cx="1143192" cy="646331"/>
            </a:xfrm>
            <a:prstGeom prst="rect">
              <a:avLst/>
            </a:prstGeom>
            <a:noFill/>
          </p:spPr>
          <p:txBody>
            <a:bodyPr wrap="square" rtlCol="0">
              <a:spAutoFit/>
            </a:bodyPr>
            <a:lstStyle/>
            <a:p>
              <a:pPr algn="ctr"/>
              <a:r>
                <a:rPr lang="en-US" sz="1200" dirty="0">
                  <a:solidFill>
                    <a:srgbClr val="000000"/>
                  </a:solidFill>
                  <a:ea typeface="Arial" pitchFamily="-52" charset="0"/>
                  <a:cs typeface="Arial" pitchFamily="-52" charset="0"/>
                </a:rPr>
                <a:t>Align reads to reference genome</a:t>
              </a:r>
              <a:endParaRPr lang="en-US" sz="1200" b="1" dirty="0">
                <a:solidFill>
                  <a:srgbClr val="000000"/>
                </a:solidFill>
                <a:ea typeface="Arial" pitchFamily="-52" charset="0"/>
                <a:cs typeface="Arial" pitchFamily="-52" charset="0"/>
              </a:endParaRPr>
            </a:p>
          </p:txBody>
        </p:sp>
        <p:grpSp>
          <p:nvGrpSpPr>
            <p:cNvPr id="93" name="Group 92"/>
            <p:cNvGrpSpPr/>
            <p:nvPr/>
          </p:nvGrpSpPr>
          <p:grpSpPr>
            <a:xfrm>
              <a:off x="7568512" y="3794250"/>
              <a:ext cx="983377" cy="829804"/>
              <a:chOff x="4927604" y="7013402"/>
              <a:chExt cx="838200" cy="687319"/>
            </a:xfrm>
          </p:grpSpPr>
          <p:sp>
            <p:nvSpPr>
              <p:cNvPr id="89" name="Line 32"/>
              <p:cNvSpPr>
                <a:spLocks noChangeShapeType="1"/>
              </p:cNvSpPr>
              <p:nvPr/>
            </p:nvSpPr>
            <p:spPr bwMode="auto">
              <a:xfrm>
                <a:off x="4927604" y="7408334"/>
                <a:ext cx="838200" cy="0"/>
              </a:xfrm>
              <a:prstGeom prst="line">
                <a:avLst/>
              </a:prstGeom>
              <a:noFill/>
              <a:ln w="25400">
                <a:solidFill>
                  <a:schemeClr val="tx1"/>
                </a:solidFill>
                <a:round/>
                <a:headEnd/>
                <a:tailEnd/>
              </a:ln>
            </p:spPr>
            <p:txBody>
              <a:bodyPr wrap="none" anchor="ctr">
                <a:prstTxWarp prst="textNoShape">
                  <a:avLst/>
                </a:prstTxWarp>
              </a:bodyPr>
              <a:lstStyle/>
              <a:p>
                <a:endParaRPr lang="en-US" sz="1246"/>
              </a:p>
            </p:txBody>
          </p:sp>
          <p:sp>
            <p:nvSpPr>
              <p:cNvPr id="90" name="Line 32"/>
              <p:cNvSpPr>
                <a:spLocks noChangeShapeType="1"/>
              </p:cNvSpPr>
              <p:nvPr/>
            </p:nvSpPr>
            <p:spPr bwMode="auto">
              <a:xfrm>
                <a:off x="5113871" y="7298267"/>
                <a:ext cx="474133" cy="0"/>
              </a:xfrm>
              <a:prstGeom prst="line">
                <a:avLst/>
              </a:prstGeom>
              <a:noFill/>
              <a:ln w="25400">
                <a:solidFill>
                  <a:srgbClr val="FF0000"/>
                </a:solidFill>
                <a:round/>
                <a:headEnd/>
                <a:tailEnd/>
              </a:ln>
            </p:spPr>
            <p:txBody>
              <a:bodyPr wrap="none" anchor="ctr">
                <a:prstTxWarp prst="textNoShape">
                  <a:avLst/>
                </a:prstTxWarp>
              </a:bodyPr>
              <a:lstStyle/>
              <a:p>
                <a:endParaRPr lang="en-US" sz="1246"/>
              </a:p>
            </p:txBody>
          </p:sp>
          <p:sp>
            <p:nvSpPr>
              <p:cNvPr id="91" name="Text Box 39"/>
              <p:cNvSpPr txBox="1">
                <a:spLocks noChangeArrowheads="1"/>
              </p:cNvSpPr>
              <p:nvPr/>
            </p:nvSpPr>
            <p:spPr bwMode="auto">
              <a:xfrm>
                <a:off x="5239918" y="7013402"/>
                <a:ext cx="441217" cy="687319"/>
              </a:xfrm>
              <a:prstGeom prst="rect">
                <a:avLst/>
              </a:prstGeom>
              <a:noFill/>
              <a:ln w="9525">
                <a:noFill/>
                <a:miter lim="800000"/>
                <a:headEnd/>
                <a:tailEnd/>
              </a:ln>
            </p:spPr>
            <p:txBody>
              <a:bodyPr wrap="square" anchor="ctr">
                <a:prstTxWarp prst="textNoShape">
                  <a:avLst/>
                </a:prstTxWarp>
                <a:spAutoFit/>
              </a:bodyPr>
              <a:lstStyle/>
              <a:p>
                <a:pPr algn="ctr"/>
                <a:r>
                  <a:rPr lang="en-US" sz="2492" dirty="0">
                    <a:solidFill>
                      <a:srgbClr val="800000"/>
                    </a:solidFill>
                    <a:ea typeface="Arial" pitchFamily="-52" charset="0"/>
                    <a:cs typeface="Arial" pitchFamily="-52" charset="0"/>
                  </a:rPr>
                  <a:t>*</a:t>
                </a:r>
                <a:endParaRPr lang="en-US" sz="2492" b="1" dirty="0">
                  <a:solidFill>
                    <a:srgbClr val="800000"/>
                  </a:solidFill>
                  <a:ea typeface="Arial" pitchFamily="-52" charset="0"/>
                  <a:cs typeface="Arial" pitchFamily="-52" charset="0"/>
                </a:endParaRPr>
              </a:p>
            </p:txBody>
          </p:sp>
        </p:grpSp>
        <p:cxnSp>
          <p:nvCxnSpPr>
            <p:cNvPr id="26" name="Straight Arrow Connector 25">
              <a:extLst>
                <a:ext uri="{FF2B5EF4-FFF2-40B4-BE49-F238E27FC236}">
                  <a16:creationId xmlns:a16="http://schemas.microsoft.com/office/drawing/2014/main" id="{107AB703-293F-ED46-B7EA-16737ECFAD93}"/>
                </a:ext>
              </a:extLst>
            </p:cNvPr>
            <p:cNvCxnSpPr/>
            <p:nvPr/>
          </p:nvCxnSpPr>
          <p:spPr>
            <a:xfrm>
              <a:off x="6370820" y="2535721"/>
              <a:ext cx="849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3F7CD34-7565-224E-9011-A6A0D74D30D0}"/>
                </a:ext>
              </a:extLst>
            </p:cNvPr>
            <p:cNvCxnSpPr>
              <a:cxnSpLocks/>
            </p:cNvCxnSpPr>
            <p:nvPr/>
          </p:nvCxnSpPr>
          <p:spPr>
            <a:xfrm>
              <a:off x="7897434" y="2861723"/>
              <a:ext cx="0" cy="108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7EAB232-ADD3-2240-8732-BE77E4017AD7}"/>
                </a:ext>
              </a:extLst>
            </p:cNvPr>
            <p:cNvCxnSpPr/>
            <p:nvPr/>
          </p:nvCxnSpPr>
          <p:spPr>
            <a:xfrm flipH="1">
              <a:off x="7050701" y="4354886"/>
              <a:ext cx="3480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A9EC391-D525-F74F-88DA-9B31895BDDCD}"/>
                </a:ext>
              </a:extLst>
            </p:cNvPr>
            <p:cNvCxnSpPr>
              <a:cxnSpLocks/>
            </p:cNvCxnSpPr>
            <p:nvPr/>
          </p:nvCxnSpPr>
          <p:spPr>
            <a:xfrm flipH="1">
              <a:off x="7050702" y="2852318"/>
              <a:ext cx="552190" cy="10783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 name="Oval 6">
            <a:extLst>
              <a:ext uri="{FF2B5EF4-FFF2-40B4-BE49-F238E27FC236}">
                <a16:creationId xmlns:a16="http://schemas.microsoft.com/office/drawing/2014/main" id="{98A1C8C8-646F-CB45-B21B-E304335B1E4E}"/>
              </a:ext>
            </a:extLst>
          </p:cNvPr>
          <p:cNvSpPr/>
          <p:nvPr/>
        </p:nvSpPr>
        <p:spPr>
          <a:xfrm>
            <a:off x="6159913" y="2082907"/>
            <a:ext cx="2292635" cy="1370209"/>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97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0618-E9B3-5D49-A606-6033C215A93A}"/>
              </a:ext>
            </a:extLst>
          </p:cNvPr>
          <p:cNvSpPr>
            <a:spLocks noGrp="1"/>
          </p:cNvSpPr>
          <p:nvPr>
            <p:ph type="title"/>
          </p:nvPr>
        </p:nvSpPr>
        <p:spPr/>
        <p:txBody>
          <a:bodyPr/>
          <a:lstStyle/>
          <a:p>
            <a:r>
              <a:rPr lang="en-GB" dirty="0"/>
              <a:t>Illumina sequencing reads - </a:t>
            </a:r>
            <a:r>
              <a:rPr lang="en-GB" dirty="0" err="1"/>
              <a:t>fastq</a:t>
            </a:r>
            <a:endParaRPr lang="en-GB" dirty="0"/>
          </a:p>
        </p:txBody>
      </p:sp>
      <p:pic>
        <p:nvPicPr>
          <p:cNvPr id="5" name="Content Placeholder 4">
            <a:extLst>
              <a:ext uri="{FF2B5EF4-FFF2-40B4-BE49-F238E27FC236}">
                <a16:creationId xmlns:a16="http://schemas.microsoft.com/office/drawing/2014/main" id="{47E7BDDE-C73E-634E-83A0-DFF168593720}"/>
              </a:ext>
            </a:extLst>
          </p:cNvPr>
          <p:cNvPicPr>
            <a:picLocks noGrp="1" noChangeAspect="1"/>
          </p:cNvPicPr>
          <p:nvPr>
            <p:ph idx="1"/>
          </p:nvPr>
        </p:nvPicPr>
        <p:blipFill>
          <a:blip r:embed="rId3"/>
          <a:stretch>
            <a:fillRect/>
          </a:stretch>
        </p:blipFill>
        <p:spPr>
          <a:xfrm>
            <a:off x="608499" y="1738859"/>
            <a:ext cx="7828463" cy="3837482"/>
          </a:xfrm>
          <a:prstGeom prst="rect">
            <a:avLst/>
          </a:prstGeom>
        </p:spPr>
      </p:pic>
      <p:sp>
        <p:nvSpPr>
          <p:cNvPr id="6" name="Rectangle 5">
            <a:extLst>
              <a:ext uri="{FF2B5EF4-FFF2-40B4-BE49-F238E27FC236}">
                <a16:creationId xmlns:a16="http://schemas.microsoft.com/office/drawing/2014/main" id="{6AD56D71-A42E-C14A-839B-E14293D0EFBE}"/>
              </a:ext>
            </a:extLst>
          </p:cNvPr>
          <p:cNvSpPr/>
          <p:nvPr/>
        </p:nvSpPr>
        <p:spPr>
          <a:xfrm>
            <a:off x="457199" y="5706943"/>
            <a:ext cx="8551889" cy="261610"/>
          </a:xfrm>
          <a:prstGeom prst="rect">
            <a:avLst/>
          </a:prstGeom>
        </p:spPr>
        <p:txBody>
          <a:bodyPr wrap="square">
            <a:spAutoFit/>
          </a:bodyPr>
          <a:lstStyle/>
          <a:p>
            <a:r>
              <a:rPr lang="en-GB" sz="1100" dirty="0"/>
              <a:t>https://</a:t>
            </a:r>
            <a:r>
              <a:rPr lang="en-GB" sz="1100" dirty="0" err="1"/>
              <a:t>emea.illumina.com</a:t>
            </a:r>
            <a:r>
              <a:rPr lang="en-GB" sz="1100" dirty="0"/>
              <a:t>/content/dam/</a:t>
            </a:r>
            <a:r>
              <a:rPr lang="en-GB" sz="1100" dirty="0" err="1"/>
              <a:t>illumina</a:t>
            </a:r>
            <a:r>
              <a:rPr lang="en-GB" sz="1100" dirty="0"/>
              <a:t>-marketing/documents/products/</a:t>
            </a:r>
            <a:r>
              <a:rPr lang="en-GB" sz="1100" dirty="0" err="1"/>
              <a:t>illumina_sequencing_introduction.pdf</a:t>
            </a:r>
            <a:endParaRPr lang="en-GB" sz="1100" dirty="0"/>
          </a:p>
        </p:txBody>
      </p:sp>
    </p:spTree>
    <p:extLst>
      <p:ext uri="{BB962C8B-B14F-4D97-AF65-F5344CB8AC3E}">
        <p14:creationId xmlns:p14="http://schemas.microsoft.com/office/powerpoint/2010/main" val="4205207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2A98-8441-534B-99EC-3A6B431BF557}"/>
              </a:ext>
            </a:extLst>
          </p:cNvPr>
          <p:cNvSpPr>
            <a:spLocks noGrp="1"/>
          </p:cNvSpPr>
          <p:nvPr>
            <p:ph type="title"/>
          </p:nvPr>
        </p:nvSpPr>
        <p:spPr/>
        <p:txBody>
          <a:bodyPr>
            <a:normAutofit/>
          </a:bodyPr>
          <a:lstStyle/>
          <a:p>
            <a:r>
              <a:rPr lang="en-GB" dirty="0"/>
              <a:t>Sequence output to Demultiplex</a:t>
            </a:r>
          </a:p>
        </p:txBody>
      </p:sp>
      <p:grpSp>
        <p:nvGrpSpPr>
          <p:cNvPr id="13" name="Group 12">
            <a:extLst>
              <a:ext uri="{FF2B5EF4-FFF2-40B4-BE49-F238E27FC236}">
                <a16:creationId xmlns:a16="http://schemas.microsoft.com/office/drawing/2014/main" id="{FFE05DFF-D57D-7C46-A7BC-90DC7898A542}"/>
              </a:ext>
            </a:extLst>
          </p:cNvPr>
          <p:cNvGrpSpPr/>
          <p:nvPr/>
        </p:nvGrpSpPr>
        <p:grpSpPr>
          <a:xfrm>
            <a:off x="2124868" y="2112742"/>
            <a:ext cx="4894263" cy="3548622"/>
            <a:chOff x="1670154" y="2112742"/>
            <a:chExt cx="4894263" cy="3548622"/>
          </a:xfrm>
        </p:grpSpPr>
        <p:sp>
          <p:nvSpPr>
            <p:cNvPr id="4" name="Rectangle 6">
              <a:extLst>
                <a:ext uri="{FF2B5EF4-FFF2-40B4-BE49-F238E27FC236}">
                  <a16:creationId xmlns:a16="http://schemas.microsoft.com/office/drawing/2014/main" id="{8B7A44DA-A85B-7B44-BD63-9BCC28DBB8AD}"/>
                </a:ext>
              </a:extLst>
            </p:cNvPr>
            <p:cNvSpPr>
              <a:spLocks noChangeArrowheads="1"/>
            </p:cNvSpPr>
            <p:nvPr/>
          </p:nvSpPr>
          <p:spPr bwMode="auto">
            <a:xfrm>
              <a:off x="1670154" y="2513351"/>
              <a:ext cx="4800600" cy="314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800" b="1" dirty="0">
                  <a:latin typeface="Courier" charset="0"/>
                  <a:ea typeface="ＭＳ Ｐゴシック" charset="0"/>
                  <a:cs typeface="ＭＳ Ｐゴシック" charset="0"/>
                </a:rPr>
                <a:t>@IL22_1561:1:1:1771:914</a:t>
              </a:r>
            </a:p>
            <a:p>
              <a:r>
                <a:rPr lang="en-US" sz="800" b="1" dirty="0">
                  <a:solidFill>
                    <a:srgbClr val="007E00"/>
                  </a:solidFill>
                  <a:latin typeface="Courier" charset="0"/>
                  <a:ea typeface="ＭＳ Ｐゴシック" charset="0"/>
                  <a:cs typeface="ＭＳ Ｐゴシック" charset="0"/>
                </a:rPr>
                <a:t>TTTTTTCAATACAATTTCATCTCTAATTTCAATTC</a:t>
              </a:r>
              <a:r>
                <a:rPr lang="en-US" sz="800" b="1" dirty="0">
                  <a:latin typeface="Courier" charset="0"/>
                  <a:ea typeface="ＭＳ Ｐゴシック" charset="0"/>
                  <a:cs typeface="ＭＳ Ｐゴシック" charset="0"/>
                </a:rPr>
                <a:t>A</a:t>
              </a:r>
              <a:r>
                <a:rPr lang="en-US" sz="800" b="1" dirty="0">
                  <a:solidFill>
                    <a:srgbClr val="FF0000"/>
                  </a:solidFill>
                  <a:latin typeface="Courier" charset="0"/>
                  <a:ea typeface="ＭＳ Ｐゴシック" charset="0"/>
                  <a:cs typeface="ＭＳ Ｐゴシック" charset="0"/>
                </a:rPr>
                <a:t>GCCTAA</a:t>
              </a:r>
              <a:endParaRPr lang="en-US" sz="800" b="1" dirty="0">
                <a:latin typeface="Courier" charset="0"/>
                <a:ea typeface="ＭＳ Ｐゴシック" charset="0"/>
                <a:cs typeface="ＭＳ Ｐゴシック" charset="0"/>
              </a:endParaRPr>
            </a:p>
            <a:p>
              <a:r>
                <a:rPr lang="en-US" sz="800" b="1" dirty="0">
                  <a:latin typeface="Courier" charset="0"/>
                  <a:ea typeface="ＭＳ Ｐゴシック" charset="0"/>
                  <a:cs typeface="ＭＳ Ｐゴシック" charset="0"/>
                </a:rPr>
                <a:t>+</a:t>
              </a:r>
            </a:p>
            <a:p>
              <a:r>
                <a:rPr lang="en-US" sz="800" b="1" dirty="0">
                  <a:latin typeface="Courier" charset="0"/>
                  <a:ea typeface="ＭＳ Ｐゴシック" charset="0"/>
                  <a:cs typeface="ＭＳ Ｐゴシック" charset="0"/>
                </a:rPr>
                <a:t>&gt;&gt;&gt;&gt;7&gt;&gt;&gt;&gt;&gt;&gt;&gt;&gt;&gt;&gt;&gt;&gt;&gt;&gt;&gt;&gt;&gt;&gt;&gt;:&gt;5&gt;&gt;&gt;96&gt;+&gt;&gt;7;&gt;&gt;&gt;&gt;</a:t>
              </a:r>
            </a:p>
            <a:p>
              <a:r>
                <a:rPr lang="en-US" sz="800" b="1" dirty="0">
                  <a:latin typeface="Courier" charset="0"/>
                  <a:ea typeface="ＭＳ Ｐゴシック" charset="0"/>
                  <a:cs typeface="ＭＳ Ｐゴシック" charset="0"/>
                </a:rPr>
                <a:t>@IL22_1561:1:1:1222:1105</a:t>
              </a:r>
            </a:p>
            <a:p>
              <a:r>
                <a:rPr lang="en-US" sz="800" b="1" dirty="0">
                  <a:solidFill>
                    <a:srgbClr val="007E00"/>
                  </a:solidFill>
                  <a:latin typeface="Courier" charset="0"/>
                  <a:ea typeface="ＭＳ Ｐゴシック" charset="0"/>
                  <a:cs typeface="ＭＳ Ｐゴシック" charset="0"/>
                </a:rPr>
                <a:t>ATGATATCATCTACACGGTTTAAAAATTCTGGACG</a:t>
              </a:r>
              <a:r>
                <a:rPr lang="en-US" sz="800" b="1" dirty="0">
                  <a:latin typeface="Courier" charset="0"/>
                  <a:ea typeface="ＭＳ Ｐゴシック" charset="0"/>
                  <a:cs typeface="ＭＳ Ｐゴシック" charset="0"/>
                </a:rPr>
                <a:t>G</a:t>
              </a:r>
              <a:r>
                <a:rPr lang="en-US" sz="800" b="1" dirty="0">
                  <a:solidFill>
                    <a:srgbClr val="FF0000"/>
                  </a:solidFill>
                  <a:latin typeface="Courier" charset="0"/>
                  <a:ea typeface="ＭＳ Ｐゴシック" charset="0"/>
                  <a:cs typeface="ＭＳ Ｐゴシック" charset="0"/>
                </a:rPr>
                <a:t>CTGATC</a:t>
              </a:r>
              <a:endParaRPr lang="en-US" sz="800" b="1" dirty="0">
                <a:latin typeface="Courier" charset="0"/>
                <a:ea typeface="ＭＳ Ｐゴシック" charset="0"/>
                <a:cs typeface="ＭＳ Ｐゴシック" charset="0"/>
              </a:endParaRPr>
            </a:p>
            <a:p>
              <a:r>
                <a:rPr lang="en-US" sz="800" b="1" dirty="0">
                  <a:latin typeface="Courier" charset="0"/>
                  <a:ea typeface="ＭＳ Ｐゴシック" charset="0"/>
                  <a:cs typeface="ＭＳ Ｐゴシック" charset="0"/>
                </a:rPr>
                <a:t>+</a:t>
              </a:r>
            </a:p>
            <a:p>
              <a:r>
                <a:rPr lang="en-US" sz="800" b="1" dirty="0">
                  <a:latin typeface="Courier" charset="0"/>
                  <a:ea typeface="ＭＳ Ｐゴシック" charset="0"/>
                  <a:cs typeface="ＭＳ Ｐゴシック" charset="0"/>
                </a:rPr>
                <a:t>&gt;&gt;;&gt;&gt;&gt;&gt;&gt;&gt;&gt;;&gt;&gt;&gt;&gt;&gt;55&gt;&gt;&gt;&gt;&gt;&gt;&gt;&gt;&gt;&gt;&gt;&gt;+2&gt;&gt;8&gt;&gt;&gt;&gt;&gt;57</a:t>
              </a:r>
            </a:p>
            <a:p>
              <a:r>
                <a:rPr lang="en-US" sz="800" b="1" dirty="0">
                  <a:latin typeface="Courier" charset="0"/>
                  <a:ea typeface="ＭＳ Ｐゴシック" charset="0"/>
                  <a:cs typeface="ＭＳ Ｐゴシック" charset="0"/>
                </a:rPr>
                <a:t>@IL22_1561:1:1:1438:709</a:t>
              </a:r>
            </a:p>
            <a:p>
              <a:r>
                <a:rPr lang="en-US" sz="800" b="1" dirty="0">
                  <a:solidFill>
                    <a:srgbClr val="007E00"/>
                  </a:solidFill>
                  <a:latin typeface="Courier" charset="0"/>
                  <a:ea typeface="ＭＳ Ｐゴシック" charset="0"/>
                  <a:cs typeface="ＭＳ Ｐゴシック" charset="0"/>
                </a:rPr>
                <a:t>ACACCGATGACAATAATTGTTCCAATATCTGTAAC</a:t>
              </a:r>
              <a:r>
                <a:rPr lang="en-US" sz="800" b="1" dirty="0">
                  <a:latin typeface="Courier" charset="0"/>
                  <a:ea typeface="ＭＳ Ｐゴシック" charset="0"/>
                  <a:cs typeface="ＭＳ Ｐゴシック" charset="0"/>
                </a:rPr>
                <a:t>A</a:t>
              </a:r>
              <a:r>
                <a:rPr lang="en-US" sz="800" b="1" dirty="0">
                  <a:solidFill>
                    <a:srgbClr val="FF0000"/>
                  </a:solidFill>
                  <a:latin typeface="Courier" charset="0"/>
                  <a:ea typeface="ＭＳ Ｐゴシック" charset="0"/>
                  <a:cs typeface="ＭＳ Ｐゴシック" charset="0"/>
                </a:rPr>
                <a:t>AAGCTA</a:t>
              </a:r>
              <a:endParaRPr lang="en-US" sz="800" b="1" dirty="0">
                <a:latin typeface="Courier" charset="0"/>
                <a:ea typeface="ＭＳ Ｐゴシック" charset="0"/>
                <a:cs typeface="ＭＳ Ｐゴシック" charset="0"/>
              </a:endParaRPr>
            </a:p>
            <a:p>
              <a:r>
                <a:rPr lang="en-US" sz="800" b="1" dirty="0">
                  <a:latin typeface="Courier" charset="0"/>
                  <a:ea typeface="ＭＳ Ｐゴシック" charset="0"/>
                  <a:cs typeface="ＭＳ Ｐゴシック" charset="0"/>
                </a:rPr>
                <a:t>+</a:t>
              </a:r>
            </a:p>
            <a:p>
              <a:r>
                <a:rPr lang="en-US" sz="800" b="1" dirty="0">
                  <a:latin typeface="Courier" charset="0"/>
                  <a:ea typeface="ＭＳ Ｐゴシック" charset="0"/>
                  <a:cs typeface="ＭＳ Ｐゴシック" charset="0"/>
                </a:rPr>
                <a:t>&lt;&lt;&lt;&lt;&lt;2&lt;&lt;2&lt;&lt;&lt;&lt;&lt;&lt;&lt;&lt;&lt;)'&lt;&lt;&lt;&lt;&lt;&lt;&lt;&lt;&lt;&lt;+&lt;;;7&lt;)&lt;&lt;2&lt;&lt;</a:t>
              </a:r>
            </a:p>
            <a:p>
              <a:r>
                <a:rPr lang="en-US" sz="800" b="1" dirty="0">
                  <a:latin typeface="Courier" charset="0"/>
                  <a:ea typeface="ＭＳ Ｐゴシック" charset="0"/>
                  <a:cs typeface="ＭＳ Ｐゴシック" charset="0"/>
                </a:rPr>
                <a:t>@IL22_1561:1:1:1671:1462</a:t>
              </a:r>
            </a:p>
            <a:p>
              <a:r>
                <a:rPr lang="en-US" sz="800" b="1" dirty="0">
                  <a:solidFill>
                    <a:srgbClr val="007E00"/>
                  </a:solidFill>
                  <a:latin typeface="Courier" charset="0"/>
                  <a:ea typeface="ＭＳ Ｐゴシック" charset="0"/>
                  <a:cs typeface="ＭＳ Ｐゴシック" charset="0"/>
                </a:rPr>
                <a:t>TGCAAGAACATTAGACAACGTATCTTCAATCGTTT</a:t>
              </a:r>
              <a:r>
                <a:rPr lang="en-US" sz="800" b="1" dirty="0">
                  <a:latin typeface="Courier" charset="0"/>
                  <a:ea typeface="ＭＳ Ｐゴシック" charset="0"/>
                  <a:cs typeface="ＭＳ Ｐゴシック" charset="0"/>
                </a:rPr>
                <a:t>A</a:t>
              </a:r>
              <a:r>
                <a:rPr lang="en-US" sz="800" b="1" dirty="0">
                  <a:solidFill>
                    <a:srgbClr val="FF0000"/>
                  </a:solidFill>
                  <a:latin typeface="Courier" charset="0"/>
                  <a:ea typeface="ＭＳ Ｐゴシック" charset="0"/>
                  <a:cs typeface="ＭＳ Ｐゴシック" charset="0"/>
                </a:rPr>
                <a:t>TACAAG</a:t>
              </a:r>
              <a:endParaRPr lang="en-US" sz="800" b="1" dirty="0">
                <a:latin typeface="Courier" charset="0"/>
                <a:ea typeface="ＭＳ Ｐゴシック" charset="0"/>
                <a:cs typeface="ＭＳ Ｐゴシック" charset="0"/>
              </a:endParaRPr>
            </a:p>
            <a:p>
              <a:r>
                <a:rPr lang="en-US" sz="800" b="1" dirty="0">
                  <a:latin typeface="Courier" charset="0"/>
                  <a:ea typeface="ＭＳ Ｐゴシック" charset="0"/>
                  <a:cs typeface="ＭＳ Ｐゴシック" charset="0"/>
                </a:rPr>
                <a:t>+</a:t>
              </a:r>
            </a:p>
            <a:p>
              <a:r>
                <a:rPr lang="en-US" sz="800" b="1" dirty="0">
                  <a:latin typeface="Courier" charset="0"/>
                  <a:ea typeface="ＭＳ Ｐゴシック" charset="0"/>
                  <a:cs typeface="ＭＳ Ｐゴシック" charset="0"/>
                </a:rPr>
                <a:t>&gt;&gt;7&gt;:&gt;:&gt;&gt;7&gt;&gt;7/:&gt;&gt;&gt;7/.7&gt;&gt;&gt;&gt;&gt;57&gt;&gt;0&gt;&gt;&gt;&gt;&gt;&gt;7&gt;&gt;&gt;</a:t>
              </a:r>
            </a:p>
            <a:p>
              <a:r>
                <a:rPr lang="en-US" sz="800" b="1" dirty="0">
                  <a:latin typeface="Courier" charset="0"/>
                  <a:ea typeface="ＭＳ Ｐゴシック" charset="0"/>
                  <a:cs typeface="ＭＳ Ｐゴシック" charset="0"/>
                </a:rPr>
                <a:t>@IL22_1561:1:1:1168:891</a:t>
              </a:r>
            </a:p>
            <a:p>
              <a:r>
                <a:rPr lang="en-US" sz="800" b="1" dirty="0">
                  <a:solidFill>
                    <a:srgbClr val="007E00"/>
                  </a:solidFill>
                  <a:latin typeface="Courier" charset="0"/>
                  <a:ea typeface="ＭＳ Ｐゴシック" charset="0"/>
                  <a:cs typeface="ＭＳ Ｐゴシック" charset="0"/>
                </a:rPr>
                <a:t>AATGGAAATCAAACTATAACTTCAACACTAAATGA</a:t>
              </a:r>
              <a:r>
                <a:rPr lang="en-US" sz="800" b="1" dirty="0">
                  <a:latin typeface="Courier" charset="0"/>
                  <a:ea typeface="ＭＳ Ｐゴシック" charset="0"/>
                  <a:cs typeface="ＭＳ Ｐゴシック" charset="0"/>
                </a:rPr>
                <a:t>G</a:t>
              </a:r>
              <a:r>
                <a:rPr lang="en-US" sz="800" b="1" dirty="0">
                  <a:solidFill>
                    <a:srgbClr val="FF0000"/>
                  </a:solidFill>
                  <a:latin typeface="Courier" charset="0"/>
                  <a:ea typeface="ＭＳ Ｐゴシック" charset="0"/>
                  <a:cs typeface="ＭＳ Ｐゴシック" charset="0"/>
                </a:rPr>
                <a:t>AAGCTA</a:t>
              </a:r>
              <a:endParaRPr lang="en-US" sz="800" b="1" dirty="0">
                <a:latin typeface="Courier" charset="0"/>
                <a:ea typeface="ＭＳ Ｐゴシック" charset="0"/>
                <a:cs typeface="ＭＳ Ｐゴシック" charset="0"/>
              </a:endParaRPr>
            </a:p>
            <a:p>
              <a:r>
                <a:rPr lang="en-US" sz="800" b="1" dirty="0">
                  <a:latin typeface="Courier" charset="0"/>
                  <a:ea typeface="ＭＳ Ｐゴシック" charset="0"/>
                  <a:cs typeface="ＭＳ Ｐゴシック" charset="0"/>
                </a:rPr>
                <a:t>+</a:t>
              </a:r>
            </a:p>
            <a:p>
              <a:r>
                <a:rPr lang="en-US" sz="800" b="1" dirty="0">
                  <a:latin typeface="Courier" charset="0"/>
                  <a:ea typeface="ＭＳ Ｐゴシック" charset="0"/>
                  <a:cs typeface="ＭＳ Ｐゴシック" charset="0"/>
                </a:rPr>
                <a:t>&gt;&gt;&gt;:7&gt;&gt;&gt;&gt;&gt;&gt;&gt;&gt;&gt;&gt;&gt;&gt;&gt;&gt;&gt;&gt;&gt;&gt;&gt;&gt;&gt;&gt;&gt;&gt;&gt;&gt;&gt;&gt;0&gt;&gt;&gt;&gt;&gt;&gt;&gt;&gt;</a:t>
              </a:r>
            </a:p>
            <a:p>
              <a:r>
                <a:rPr lang="en-US" sz="800" b="1" dirty="0">
                  <a:latin typeface="Courier" charset="0"/>
                  <a:ea typeface="ＭＳ Ｐゴシック" charset="0"/>
                  <a:cs typeface="ＭＳ Ｐゴシック" charset="0"/>
                </a:rPr>
                <a:t>@IL22_1561:1:1:1097:1281</a:t>
              </a:r>
            </a:p>
            <a:p>
              <a:r>
                <a:rPr lang="en-US" sz="800" b="1" dirty="0">
                  <a:solidFill>
                    <a:srgbClr val="007E00"/>
                  </a:solidFill>
                  <a:latin typeface="Courier" charset="0"/>
                  <a:ea typeface="ＭＳ Ｐゴシック" charset="0"/>
                  <a:cs typeface="ＭＳ Ｐゴシック" charset="0"/>
                </a:rPr>
                <a:t>TAAAAGTATAACTTTCCATCACCAAAGTCAGAATT</a:t>
              </a:r>
              <a:r>
                <a:rPr lang="en-US" sz="800" b="1" dirty="0">
                  <a:latin typeface="Courier" charset="0"/>
                  <a:ea typeface="ＭＳ Ｐゴシック" charset="0"/>
                  <a:cs typeface="ＭＳ Ｐゴシック" charset="0"/>
                </a:rPr>
                <a:t>T</a:t>
              </a:r>
              <a:r>
                <a:rPr lang="en-US" sz="800" b="1" dirty="0">
                  <a:solidFill>
                    <a:srgbClr val="FF0000"/>
                  </a:solidFill>
                  <a:latin typeface="Courier" charset="0"/>
                  <a:ea typeface="ＭＳ Ｐゴシック" charset="0"/>
                  <a:cs typeface="ＭＳ Ｐゴシック" charset="0"/>
                </a:rPr>
                <a:t>ACATCG</a:t>
              </a:r>
              <a:endParaRPr lang="en-US" sz="800" b="1" dirty="0">
                <a:latin typeface="Courier" charset="0"/>
                <a:ea typeface="ＭＳ Ｐゴシック" charset="0"/>
                <a:cs typeface="ＭＳ Ｐゴシック" charset="0"/>
              </a:endParaRPr>
            </a:p>
            <a:p>
              <a:r>
                <a:rPr lang="en-US" sz="800" b="1" dirty="0">
                  <a:latin typeface="Courier" charset="0"/>
                  <a:ea typeface="ＭＳ Ｐゴシック" charset="0"/>
                  <a:cs typeface="ＭＳ Ｐゴシック" charset="0"/>
                </a:rPr>
                <a:t>+</a:t>
              </a:r>
            </a:p>
            <a:p>
              <a:r>
                <a:rPr lang="en-US" sz="800" b="1" dirty="0">
                  <a:latin typeface="Courier" charset="0"/>
                  <a:ea typeface="ＭＳ Ｐゴシック" charset="0"/>
                  <a:cs typeface="ＭＳ Ｐゴシック" charset="0"/>
                </a:rPr>
                <a:t>&gt;&gt;&gt;&gt;&gt;&gt;&gt;&gt;&gt;&gt;&gt;&gt;&gt;&gt;&gt;&gt;&gt;&gt;&gt;&gt;&gt;&gt;&gt;&gt;8&gt;8&gt;&gt;&gt;&gt;&gt;&gt;&gt;&gt;&gt;&gt;&gt;&gt;&gt;&gt;&gt;</a:t>
              </a:r>
            </a:p>
            <a:p>
              <a:endParaRPr lang="en-US" sz="800" b="1" dirty="0">
                <a:latin typeface="Courier" charset="0"/>
                <a:ea typeface="ＭＳ Ｐゴシック" charset="0"/>
                <a:cs typeface="ＭＳ Ｐゴシック" charset="0"/>
              </a:endParaRPr>
            </a:p>
          </p:txBody>
        </p:sp>
        <p:sp>
          <p:nvSpPr>
            <p:cNvPr id="5" name="Rectangle 7">
              <a:extLst>
                <a:ext uri="{FF2B5EF4-FFF2-40B4-BE49-F238E27FC236}">
                  <a16:creationId xmlns:a16="http://schemas.microsoft.com/office/drawing/2014/main" id="{6D670915-1079-4244-818C-92B7A8F76496}"/>
                </a:ext>
              </a:extLst>
            </p:cNvPr>
            <p:cNvSpPr>
              <a:spLocks noChangeArrowheads="1"/>
            </p:cNvSpPr>
            <p:nvPr/>
          </p:nvSpPr>
          <p:spPr bwMode="auto">
            <a:xfrm>
              <a:off x="5403954" y="3199151"/>
              <a:ext cx="1160463" cy="180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b="1">
                  <a:solidFill>
                    <a:srgbClr val="FF0000"/>
                  </a:solidFill>
                  <a:latin typeface="Courier" charset="0"/>
                  <a:ea typeface="ＭＳ Ｐゴシック" charset="0"/>
                  <a:cs typeface="ＭＳ Ｐゴシック" charset="0"/>
                </a:rPr>
                <a:t>TAG</a:t>
              </a:r>
              <a:r>
                <a:rPr lang="en-US" sz="800" b="1">
                  <a:latin typeface="Courier" charset="0"/>
                  <a:ea typeface="ＭＳ Ｐゴシック" charset="0"/>
                  <a:cs typeface="ＭＳ Ｐゴシック" charset="0"/>
                </a:rPr>
                <a:t>      </a:t>
              </a:r>
              <a:r>
                <a:rPr lang="en-US" sz="800" b="1">
                  <a:solidFill>
                    <a:srgbClr val="FF0000"/>
                  </a:solidFill>
                  <a:latin typeface="Courier" charset="0"/>
                  <a:ea typeface="ＭＳ Ｐゴシック" charset="0"/>
                  <a:cs typeface="ＭＳ Ｐゴシック" charset="0"/>
                </a:rPr>
                <a:t>Strain</a:t>
              </a:r>
              <a:endParaRPr lang="en-US" sz="800" b="1">
                <a:latin typeface="Courier" charset="0"/>
                <a:ea typeface="ＭＳ Ｐゴシック" charset="0"/>
                <a:cs typeface="ＭＳ Ｐゴシック" charset="0"/>
              </a:endParaRPr>
            </a:p>
            <a:p>
              <a:r>
                <a:rPr lang="en-US" sz="800" b="1">
                  <a:latin typeface="Courier" charset="0"/>
                  <a:ea typeface="ＭＳ Ｐゴシック" charset="0"/>
                  <a:cs typeface="ＭＳ Ｐゴシック" charset="0"/>
                </a:rPr>
                <a:t>CGTGAT   HGSA942</a:t>
              </a:r>
            </a:p>
            <a:p>
              <a:r>
                <a:rPr lang="en-US" sz="800" b="1">
                  <a:latin typeface="Courier" charset="0"/>
                  <a:ea typeface="ＭＳ Ｐゴシック" charset="0"/>
                  <a:cs typeface="ＭＳ Ｐゴシック" charset="0"/>
                </a:rPr>
                <a:t>ACATCG   3HK</a:t>
              </a:r>
            </a:p>
            <a:p>
              <a:r>
                <a:rPr lang="en-US" sz="800" b="1">
                  <a:latin typeface="Courier" charset="0"/>
                  <a:ea typeface="ＭＳ Ｐゴシック" charset="0"/>
                  <a:cs typeface="ＭＳ Ｐゴシック" charset="0"/>
                </a:rPr>
                <a:t>GCCTAA   CHI59</a:t>
              </a:r>
            </a:p>
            <a:p>
              <a:r>
                <a:rPr lang="en-US" sz="800" b="1">
                  <a:latin typeface="Courier" charset="0"/>
                  <a:ea typeface="ＭＳ Ｐゴシック" charset="0"/>
                  <a:cs typeface="ＭＳ Ｐゴシック" charset="0"/>
                </a:rPr>
                <a:t>TGGTCA   CHI61</a:t>
              </a:r>
            </a:p>
            <a:p>
              <a:r>
                <a:rPr lang="en-US" sz="800" b="1">
                  <a:latin typeface="Courier" charset="0"/>
                  <a:ea typeface="ＭＳ Ｐゴシック" charset="0"/>
                  <a:cs typeface="ＭＳ Ｐゴシック" charset="0"/>
                </a:rPr>
                <a:t>CACTGT   BK2491</a:t>
              </a:r>
            </a:p>
            <a:p>
              <a:r>
                <a:rPr lang="en-US" sz="800" b="1">
                  <a:latin typeface="Courier" charset="0"/>
                  <a:ea typeface="ＭＳ Ｐゴシック" charset="0"/>
                  <a:cs typeface="ＭＳ Ｐゴシック" charset="0"/>
                </a:rPr>
                <a:t>ATTGGC   TUR9</a:t>
              </a:r>
            </a:p>
            <a:p>
              <a:r>
                <a:rPr lang="en-US" sz="800" b="1">
                  <a:latin typeface="Courier" charset="0"/>
                  <a:ea typeface="ＭＳ Ｐゴシック" charset="0"/>
                  <a:cs typeface="ＭＳ Ｐゴシック" charset="0"/>
                </a:rPr>
                <a:t>GATCTG   HU25</a:t>
              </a:r>
            </a:p>
            <a:p>
              <a:r>
                <a:rPr lang="en-US" sz="800" b="1">
                  <a:latin typeface="Courier" charset="0"/>
                  <a:ea typeface="ＭＳ Ｐゴシック" charset="0"/>
                  <a:cs typeface="ＭＳ Ｐゴシック" charset="0"/>
                </a:rPr>
                <a:t>TCAAGT   HU109</a:t>
              </a:r>
            </a:p>
            <a:p>
              <a:r>
                <a:rPr lang="en-US" sz="800" b="1">
                  <a:latin typeface="Courier" charset="0"/>
                  <a:ea typeface="ＭＳ Ｐゴシック" charset="0"/>
                  <a:cs typeface="ＭＳ Ｐゴシック" charset="0"/>
                </a:rPr>
                <a:t>CTGATC   HSJ216</a:t>
              </a:r>
            </a:p>
            <a:p>
              <a:r>
                <a:rPr lang="en-US" sz="800" b="1">
                  <a:latin typeface="Courier" charset="0"/>
                  <a:ea typeface="ＭＳ Ｐゴシック" charset="0"/>
                  <a:cs typeface="ＭＳ Ｐゴシック" charset="0"/>
                </a:rPr>
                <a:t>AAGCTA   FFP103</a:t>
              </a:r>
            </a:p>
            <a:p>
              <a:r>
                <a:rPr lang="en-US" sz="800" b="1">
                  <a:latin typeface="Courier" charset="0"/>
                  <a:ea typeface="ＭＳ Ｐゴシック" charset="0"/>
                  <a:cs typeface="ＭＳ Ｐゴシック" charset="0"/>
                </a:rPr>
                <a:t>GTAGCC   ICP5062</a:t>
              </a:r>
            </a:p>
            <a:p>
              <a:r>
                <a:rPr lang="en-US" sz="800" b="1">
                  <a:latin typeface="Courier" charset="0"/>
                  <a:ea typeface="ＭＳ Ｐゴシック" charset="0"/>
                  <a:cs typeface="ＭＳ Ｐゴシック" charset="0"/>
                </a:rPr>
                <a:t>TACAAG   GRE4</a:t>
              </a:r>
              <a:endParaRPr lang="en-US" sz="800">
                <a:ea typeface="ＭＳ Ｐゴシック" charset="0"/>
                <a:cs typeface="ＭＳ Ｐゴシック" charset="0"/>
              </a:endParaRPr>
            </a:p>
            <a:p>
              <a:endParaRPr lang="en-US" sz="800">
                <a:ea typeface="ＭＳ Ｐゴシック" charset="0"/>
                <a:cs typeface="ＭＳ Ｐゴシック" charset="0"/>
              </a:endParaRPr>
            </a:p>
          </p:txBody>
        </p:sp>
        <p:sp>
          <p:nvSpPr>
            <p:cNvPr id="6" name="Line 10">
              <a:extLst>
                <a:ext uri="{FF2B5EF4-FFF2-40B4-BE49-F238E27FC236}">
                  <a16:creationId xmlns:a16="http://schemas.microsoft.com/office/drawing/2014/main" id="{6AF7443B-755C-9449-8F13-C1665F7778AB}"/>
                </a:ext>
              </a:extLst>
            </p:cNvPr>
            <p:cNvSpPr>
              <a:spLocks noChangeShapeType="1"/>
            </p:cNvSpPr>
            <p:nvPr/>
          </p:nvSpPr>
          <p:spPr bwMode="auto">
            <a:xfrm>
              <a:off x="4413354" y="2741951"/>
              <a:ext cx="10668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 name="Line 11">
              <a:extLst>
                <a:ext uri="{FF2B5EF4-FFF2-40B4-BE49-F238E27FC236}">
                  <a16:creationId xmlns:a16="http://schemas.microsoft.com/office/drawing/2014/main" id="{56990426-9B76-4748-A391-CD27B3467AAC}"/>
                </a:ext>
              </a:extLst>
            </p:cNvPr>
            <p:cNvSpPr>
              <a:spLocks noChangeShapeType="1"/>
            </p:cNvSpPr>
            <p:nvPr/>
          </p:nvSpPr>
          <p:spPr bwMode="auto">
            <a:xfrm>
              <a:off x="4375254" y="3230901"/>
              <a:ext cx="1098550" cy="11811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Line 12">
              <a:extLst>
                <a:ext uri="{FF2B5EF4-FFF2-40B4-BE49-F238E27FC236}">
                  <a16:creationId xmlns:a16="http://schemas.microsoft.com/office/drawing/2014/main" id="{E186A9EB-5E81-764E-A631-79B3C0069B4F}"/>
                </a:ext>
              </a:extLst>
            </p:cNvPr>
            <p:cNvSpPr>
              <a:spLocks noChangeShapeType="1"/>
            </p:cNvSpPr>
            <p:nvPr/>
          </p:nvSpPr>
          <p:spPr bwMode="auto">
            <a:xfrm>
              <a:off x="4356204" y="3700801"/>
              <a:ext cx="1104900" cy="838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Line 13">
              <a:extLst>
                <a:ext uri="{FF2B5EF4-FFF2-40B4-BE49-F238E27FC236}">
                  <a16:creationId xmlns:a16="http://schemas.microsoft.com/office/drawing/2014/main" id="{A7F304DB-2A60-194E-BBA3-2A4440308FE1}"/>
                </a:ext>
              </a:extLst>
            </p:cNvPr>
            <p:cNvSpPr>
              <a:spLocks noChangeShapeType="1"/>
            </p:cNvSpPr>
            <p:nvPr/>
          </p:nvSpPr>
          <p:spPr bwMode="auto">
            <a:xfrm flipV="1">
              <a:off x="4375254" y="4526301"/>
              <a:ext cx="1079500" cy="1651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 name="Line 14">
              <a:extLst>
                <a:ext uri="{FF2B5EF4-FFF2-40B4-BE49-F238E27FC236}">
                  <a16:creationId xmlns:a16="http://schemas.microsoft.com/office/drawing/2014/main" id="{EBE4F51C-17FF-AD42-A4FB-6B450D08325B}"/>
                </a:ext>
              </a:extLst>
            </p:cNvPr>
            <p:cNvSpPr>
              <a:spLocks noChangeShapeType="1"/>
            </p:cNvSpPr>
            <p:nvPr/>
          </p:nvSpPr>
          <p:spPr bwMode="auto">
            <a:xfrm flipV="1">
              <a:off x="4381604" y="3554751"/>
              <a:ext cx="1085850" cy="16319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5">
              <a:extLst>
                <a:ext uri="{FF2B5EF4-FFF2-40B4-BE49-F238E27FC236}">
                  <a16:creationId xmlns:a16="http://schemas.microsoft.com/office/drawing/2014/main" id="{66F838E5-EA3A-254B-B774-59EEEF78E87A}"/>
                </a:ext>
              </a:extLst>
            </p:cNvPr>
            <p:cNvSpPr>
              <a:spLocks noChangeShapeType="1"/>
            </p:cNvSpPr>
            <p:nvPr/>
          </p:nvSpPr>
          <p:spPr bwMode="auto">
            <a:xfrm flipH="1" flipV="1">
              <a:off x="4381604" y="4202451"/>
              <a:ext cx="1098550" cy="558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TextBox 11">
              <a:extLst>
                <a:ext uri="{FF2B5EF4-FFF2-40B4-BE49-F238E27FC236}">
                  <a16:creationId xmlns:a16="http://schemas.microsoft.com/office/drawing/2014/main" id="{C156D47E-F738-224C-A63B-2DD75894F624}"/>
                </a:ext>
              </a:extLst>
            </p:cNvPr>
            <p:cNvSpPr txBox="1"/>
            <p:nvPr/>
          </p:nvSpPr>
          <p:spPr>
            <a:xfrm>
              <a:off x="2260810" y="2112742"/>
              <a:ext cx="1120563" cy="369332"/>
            </a:xfrm>
            <a:prstGeom prst="rect">
              <a:avLst/>
            </a:prstGeom>
            <a:noFill/>
          </p:spPr>
          <p:txBody>
            <a:bodyPr wrap="none" rtlCol="0">
              <a:spAutoFit/>
            </a:bodyPr>
            <a:lstStyle/>
            <a:p>
              <a:r>
                <a:rPr lang="en-US" dirty="0"/>
                <a:t>FASTQ file</a:t>
              </a:r>
            </a:p>
          </p:txBody>
        </p:sp>
      </p:grpSp>
    </p:spTree>
    <p:extLst>
      <p:ext uri="{BB962C8B-B14F-4D97-AF65-F5344CB8AC3E}">
        <p14:creationId xmlns:p14="http://schemas.microsoft.com/office/powerpoint/2010/main" val="468398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F6AF-3C19-C94E-8E5C-9D3509EA8AC3}"/>
              </a:ext>
            </a:extLst>
          </p:cNvPr>
          <p:cNvSpPr>
            <a:spLocks noGrp="1"/>
          </p:cNvSpPr>
          <p:nvPr>
            <p:ph type="title"/>
          </p:nvPr>
        </p:nvSpPr>
        <p:spPr/>
        <p:txBody>
          <a:bodyPr/>
          <a:lstStyle/>
          <a:p>
            <a:r>
              <a:rPr lang="en-GB" dirty="0"/>
              <a:t>Fastq format</a:t>
            </a:r>
          </a:p>
        </p:txBody>
      </p:sp>
      <p:sp>
        <p:nvSpPr>
          <p:cNvPr id="4" name="Rectangle 3">
            <a:extLst>
              <a:ext uri="{FF2B5EF4-FFF2-40B4-BE49-F238E27FC236}">
                <a16:creationId xmlns:a16="http://schemas.microsoft.com/office/drawing/2014/main" id="{05368665-4CA4-874C-912C-FEAF1F461216}"/>
              </a:ext>
            </a:extLst>
          </p:cNvPr>
          <p:cNvSpPr/>
          <p:nvPr/>
        </p:nvSpPr>
        <p:spPr>
          <a:xfrm>
            <a:off x="513347" y="3188518"/>
            <a:ext cx="8173453" cy="2862322"/>
          </a:xfrm>
          <a:prstGeom prst="rect">
            <a:avLst/>
          </a:prstGeom>
        </p:spPr>
        <p:txBody>
          <a:bodyPr wrap="square">
            <a:spAutoFit/>
          </a:bodyPr>
          <a:lstStyle/>
          <a:p>
            <a:r>
              <a:rPr lang="en-GB" b="1" dirty="0">
                <a:solidFill>
                  <a:schemeClr val="tx1">
                    <a:lumMod val="65000"/>
                    <a:lumOff val="35000"/>
                  </a:schemeClr>
                </a:solidFill>
                <a:latin typeface="Roboto"/>
              </a:rPr>
              <a:t>Line 1 </a:t>
            </a:r>
            <a:r>
              <a:rPr lang="en-GB" dirty="0">
                <a:solidFill>
                  <a:schemeClr val="tx1">
                    <a:lumMod val="65000"/>
                    <a:lumOff val="35000"/>
                  </a:schemeClr>
                </a:solidFill>
                <a:latin typeface="Roboto"/>
              </a:rPr>
              <a:t>begins with a '@' character and is followed by a sequence identifier and an optional description (like a FASTA title line).</a:t>
            </a:r>
          </a:p>
          <a:p>
            <a:endParaRPr lang="en-GB" dirty="0">
              <a:solidFill>
                <a:schemeClr val="tx1">
                  <a:lumMod val="65000"/>
                  <a:lumOff val="35000"/>
                </a:schemeClr>
              </a:solidFill>
              <a:latin typeface="Roboto"/>
            </a:endParaRPr>
          </a:p>
          <a:p>
            <a:r>
              <a:rPr lang="en-GB" b="1" dirty="0">
                <a:solidFill>
                  <a:schemeClr val="tx1">
                    <a:lumMod val="65000"/>
                    <a:lumOff val="35000"/>
                  </a:schemeClr>
                </a:solidFill>
                <a:latin typeface="Roboto"/>
              </a:rPr>
              <a:t>Line 2 </a:t>
            </a:r>
            <a:r>
              <a:rPr lang="en-GB" dirty="0">
                <a:solidFill>
                  <a:schemeClr val="tx1">
                    <a:lumMod val="65000"/>
                    <a:lumOff val="35000"/>
                  </a:schemeClr>
                </a:solidFill>
                <a:latin typeface="Roboto"/>
              </a:rPr>
              <a:t>is the raw sequence letters.</a:t>
            </a:r>
          </a:p>
          <a:p>
            <a:endParaRPr lang="en-GB" dirty="0">
              <a:solidFill>
                <a:schemeClr val="tx1">
                  <a:lumMod val="65000"/>
                  <a:lumOff val="35000"/>
                </a:schemeClr>
              </a:solidFill>
              <a:latin typeface="Roboto"/>
            </a:endParaRPr>
          </a:p>
          <a:p>
            <a:r>
              <a:rPr lang="en-GB" b="1" dirty="0">
                <a:solidFill>
                  <a:schemeClr val="tx1">
                    <a:lumMod val="65000"/>
                    <a:lumOff val="35000"/>
                  </a:schemeClr>
                </a:solidFill>
                <a:latin typeface="Roboto"/>
              </a:rPr>
              <a:t>Line 3 </a:t>
            </a:r>
            <a:r>
              <a:rPr lang="en-GB" dirty="0">
                <a:solidFill>
                  <a:schemeClr val="tx1">
                    <a:lumMod val="65000"/>
                    <a:lumOff val="35000"/>
                  </a:schemeClr>
                </a:solidFill>
                <a:latin typeface="Roboto"/>
              </a:rPr>
              <a:t>begins with a '+' character and is optionally followed by the same sequence identifier (and any description) again.</a:t>
            </a:r>
          </a:p>
          <a:p>
            <a:endParaRPr lang="en-GB" dirty="0">
              <a:solidFill>
                <a:schemeClr val="tx1">
                  <a:lumMod val="65000"/>
                  <a:lumOff val="35000"/>
                </a:schemeClr>
              </a:solidFill>
              <a:latin typeface="Roboto"/>
            </a:endParaRPr>
          </a:p>
          <a:p>
            <a:r>
              <a:rPr lang="en-GB" b="1" dirty="0">
                <a:solidFill>
                  <a:schemeClr val="tx1">
                    <a:lumMod val="65000"/>
                    <a:lumOff val="35000"/>
                  </a:schemeClr>
                </a:solidFill>
                <a:latin typeface="Roboto"/>
              </a:rPr>
              <a:t>Line 4 </a:t>
            </a:r>
            <a:r>
              <a:rPr lang="en-GB" dirty="0">
                <a:solidFill>
                  <a:schemeClr val="tx1">
                    <a:lumMod val="65000"/>
                    <a:lumOff val="35000"/>
                  </a:schemeClr>
                </a:solidFill>
                <a:latin typeface="Roboto"/>
              </a:rPr>
              <a:t>encodes the quality values for the sequence in Line 2, and must contain the same number of symbols as letters in the sequence.</a:t>
            </a:r>
            <a:endParaRPr lang="en-GB" b="0" i="0" dirty="0">
              <a:solidFill>
                <a:schemeClr val="tx1">
                  <a:lumMod val="65000"/>
                  <a:lumOff val="35000"/>
                </a:schemeClr>
              </a:solidFill>
              <a:effectLst/>
              <a:latin typeface="Roboto"/>
            </a:endParaRPr>
          </a:p>
        </p:txBody>
      </p:sp>
      <p:grpSp>
        <p:nvGrpSpPr>
          <p:cNvPr id="5" name="Group 4">
            <a:extLst>
              <a:ext uri="{FF2B5EF4-FFF2-40B4-BE49-F238E27FC236}">
                <a16:creationId xmlns:a16="http://schemas.microsoft.com/office/drawing/2014/main" id="{06869A16-FC9A-8D48-AC70-335FCEB1BFF9}"/>
              </a:ext>
            </a:extLst>
          </p:cNvPr>
          <p:cNvGrpSpPr/>
          <p:nvPr/>
        </p:nvGrpSpPr>
        <p:grpSpPr>
          <a:xfrm>
            <a:off x="818148" y="1669189"/>
            <a:ext cx="7868652" cy="1267778"/>
            <a:chOff x="601579" y="1467855"/>
            <a:chExt cx="7868652" cy="1267778"/>
          </a:xfrm>
        </p:grpSpPr>
        <p:grpSp>
          <p:nvGrpSpPr>
            <p:cNvPr id="6" name="Group 5">
              <a:extLst>
                <a:ext uri="{FF2B5EF4-FFF2-40B4-BE49-F238E27FC236}">
                  <a16:creationId xmlns:a16="http://schemas.microsoft.com/office/drawing/2014/main" id="{4A75F774-AF23-7744-8406-01B3F9E17731}"/>
                </a:ext>
              </a:extLst>
            </p:cNvPr>
            <p:cNvGrpSpPr/>
            <p:nvPr/>
          </p:nvGrpSpPr>
          <p:grpSpPr>
            <a:xfrm>
              <a:off x="601579" y="1535304"/>
              <a:ext cx="7868652" cy="1200329"/>
              <a:chOff x="601579" y="1535304"/>
              <a:chExt cx="7868652" cy="1200329"/>
            </a:xfrm>
          </p:grpSpPr>
          <p:sp>
            <p:nvSpPr>
              <p:cNvPr id="8" name="Rectangle 7">
                <a:extLst>
                  <a:ext uri="{FF2B5EF4-FFF2-40B4-BE49-F238E27FC236}">
                    <a16:creationId xmlns:a16="http://schemas.microsoft.com/office/drawing/2014/main" id="{1672C755-7CE8-2247-AD49-1D6302B9528D}"/>
                  </a:ext>
                </a:extLst>
              </p:cNvPr>
              <p:cNvSpPr/>
              <p:nvPr/>
            </p:nvSpPr>
            <p:spPr>
              <a:xfrm>
                <a:off x="922420" y="1535304"/>
                <a:ext cx="7547811" cy="1200329"/>
              </a:xfrm>
              <a:prstGeom prst="rect">
                <a:avLst/>
              </a:prstGeom>
              <a:solidFill>
                <a:schemeClr val="tx1"/>
              </a:solidFill>
            </p:spPr>
            <p:txBody>
              <a:bodyPr wrap="square">
                <a:spAutoFit/>
              </a:bodyPr>
              <a:lstStyle/>
              <a:p>
                <a:r>
                  <a:rPr lang="en-GB" dirty="0">
                    <a:solidFill>
                      <a:schemeClr val="bg1"/>
                    </a:solidFill>
                  </a:rPr>
                  <a:t>@SEQ_ID GATTTGGGGTTCAAAGCAGTATCGATCAAATAGTAAATCCATTTGTTCAACTCACAGTTT + </a:t>
                </a:r>
              </a:p>
              <a:p>
                <a:r>
                  <a:rPr lang="en-GB" dirty="0">
                    <a:solidFill>
                      <a:schemeClr val="bg1"/>
                    </a:solidFill>
                  </a:rPr>
                  <a:t>!''*((((***+))%%%++)(%%%%).1***-+*''))**55CCF&gt;&gt;&gt;&gt;&gt;&gt;CCCCCCC65</a:t>
                </a:r>
                <a:endParaRPr lang="en-US" dirty="0">
                  <a:solidFill>
                    <a:schemeClr val="bg1"/>
                  </a:solidFill>
                </a:endParaRPr>
              </a:p>
            </p:txBody>
          </p:sp>
          <p:sp>
            <p:nvSpPr>
              <p:cNvPr id="9" name="TextBox 8">
                <a:extLst>
                  <a:ext uri="{FF2B5EF4-FFF2-40B4-BE49-F238E27FC236}">
                    <a16:creationId xmlns:a16="http://schemas.microsoft.com/office/drawing/2014/main" id="{A7115608-2F93-5648-BF57-DE3EDEEC1956}"/>
                  </a:ext>
                </a:extLst>
              </p:cNvPr>
              <p:cNvSpPr txBox="1"/>
              <p:nvPr/>
            </p:nvSpPr>
            <p:spPr>
              <a:xfrm>
                <a:off x="625641" y="1780673"/>
                <a:ext cx="301686" cy="369332"/>
              </a:xfrm>
              <a:prstGeom prst="rect">
                <a:avLst/>
              </a:prstGeom>
              <a:noFill/>
            </p:spPr>
            <p:txBody>
              <a:bodyPr wrap="none" rtlCol="0">
                <a:spAutoFit/>
              </a:bodyPr>
              <a:lstStyle/>
              <a:p>
                <a:r>
                  <a:rPr lang="en-US" b="1" dirty="0"/>
                  <a:t>2</a:t>
                </a:r>
              </a:p>
            </p:txBody>
          </p:sp>
          <p:sp>
            <p:nvSpPr>
              <p:cNvPr id="10" name="TextBox 9">
                <a:extLst>
                  <a:ext uri="{FF2B5EF4-FFF2-40B4-BE49-F238E27FC236}">
                    <a16:creationId xmlns:a16="http://schemas.microsoft.com/office/drawing/2014/main" id="{60990C50-CC03-A84A-9273-095E06B160BC}"/>
                  </a:ext>
                </a:extLst>
              </p:cNvPr>
              <p:cNvSpPr txBox="1"/>
              <p:nvPr/>
            </p:nvSpPr>
            <p:spPr>
              <a:xfrm>
                <a:off x="617621" y="2061409"/>
                <a:ext cx="301686" cy="369332"/>
              </a:xfrm>
              <a:prstGeom prst="rect">
                <a:avLst/>
              </a:prstGeom>
              <a:noFill/>
            </p:spPr>
            <p:txBody>
              <a:bodyPr wrap="none" rtlCol="0">
                <a:spAutoFit/>
              </a:bodyPr>
              <a:lstStyle/>
              <a:p>
                <a:r>
                  <a:rPr lang="en-US" b="1" dirty="0"/>
                  <a:t>3</a:t>
                </a:r>
              </a:p>
            </p:txBody>
          </p:sp>
          <p:sp>
            <p:nvSpPr>
              <p:cNvPr id="11" name="TextBox 10">
                <a:extLst>
                  <a:ext uri="{FF2B5EF4-FFF2-40B4-BE49-F238E27FC236}">
                    <a16:creationId xmlns:a16="http://schemas.microsoft.com/office/drawing/2014/main" id="{886CE1CB-D4B8-B04F-B6F6-4846C343EECF}"/>
                  </a:ext>
                </a:extLst>
              </p:cNvPr>
              <p:cNvSpPr txBox="1"/>
              <p:nvPr/>
            </p:nvSpPr>
            <p:spPr>
              <a:xfrm>
                <a:off x="601579" y="2366210"/>
                <a:ext cx="301686" cy="369332"/>
              </a:xfrm>
              <a:prstGeom prst="rect">
                <a:avLst/>
              </a:prstGeom>
              <a:noFill/>
            </p:spPr>
            <p:txBody>
              <a:bodyPr wrap="none" rtlCol="0">
                <a:spAutoFit/>
              </a:bodyPr>
              <a:lstStyle/>
              <a:p>
                <a:r>
                  <a:rPr lang="en-US" b="1" dirty="0"/>
                  <a:t>4</a:t>
                </a:r>
              </a:p>
            </p:txBody>
          </p:sp>
        </p:grpSp>
        <p:sp>
          <p:nvSpPr>
            <p:cNvPr id="7" name="TextBox 6">
              <a:extLst>
                <a:ext uri="{FF2B5EF4-FFF2-40B4-BE49-F238E27FC236}">
                  <a16:creationId xmlns:a16="http://schemas.microsoft.com/office/drawing/2014/main" id="{4CB8D92C-865D-0D45-85C3-30976ADD8F72}"/>
                </a:ext>
              </a:extLst>
            </p:cNvPr>
            <p:cNvSpPr txBox="1"/>
            <p:nvPr/>
          </p:nvSpPr>
          <p:spPr>
            <a:xfrm>
              <a:off x="633663" y="1467855"/>
              <a:ext cx="301686" cy="369332"/>
            </a:xfrm>
            <a:prstGeom prst="rect">
              <a:avLst/>
            </a:prstGeom>
            <a:noFill/>
          </p:spPr>
          <p:txBody>
            <a:bodyPr wrap="none" rtlCol="0">
              <a:spAutoFit/>
            </a:bodyPr>
            <a:lstStyle/>
            <a:p>
              <a:r>
                <a:rPr lang="en-US" b="1" dirty="0"/>
                <a:t>1</a:t>
              </a:r>
            </a:p>
          </p:txBody>
        </p:sp>
      </p:grpSp>
    </p:spTree>
    <p:extLst>
      <p:ext uri="{BB962C8B-B14F-4D97-AF65-F5344CB8AC3E}">
        <p14:creationId xmlns:p14="http://schemas.microsoft.com/office/powerpoint/2010/main" val="358983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04FE-EC02-D241-BADD-8B04255903BF}"/>
              </a:ext>
            </a:extLst>
          </p:cNvPr>
          <p:cNvSpPr>
            <a:spLocks noGrp="1"/>
          </p:cNvSpPr>
          <p:nvPr>
            <p:ph type="title"/>
          </p:nvPr>
        </p:nvSpPr>
        <p:spPr/>
        <p:txBody>
          <a:bodyPr/>
          <a:lstStyle/>
          <a:p>
            <a:r>
              <a:rPr lang="en-GB" dirty="0"/>
              <a:t>Fastq quality score/</a:t>
            </a:r>
            <a:r>
              <a:rPr lang="en-GB" dirty="0" err="1"/>
              <a:t>Phred</a:t>
            </a:r>
            <a:r>
              <a:rPr lang="en-GB" dirty="0"/>
              <a:t> score  </a:t>
            </a:r>
          </a:p>
        </p:txBody>
      </p:sp>
      <p:pic>
        <p:nvPicPr>
          <p:cNvPr id="4" name="Picture 3">
            <a:extLst>
              <a:ext uri="{FF2B5EF4-FFF2-40B4-BE49-F238E27FC236}">
                <a16:creationId xmlns:a16="http://schemas.microsoft.com/office/drawing/2014/main" id="{4058325B-B948-E045-BA78-638B02C960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67756" y="1768837"/>
            <a:ext cx="7276906" cy="3347014"/>
          </a:xfrm>
          <a:prstGeom prst="rect">
            <a:avLst/>
          </a:prstGeom>
        </p:spPr>
      </p:pic>
      <p:sp>
        <p:nvSpPr>
          <p:cNvPr id="5" name="TextBox 4">
            <a:extLst>
              <a:ext uri="{FF2B5EF4-FFF2-40B4-BE49-F238E27FC236}">
                <a16:creationId xmlns:a16="http://schemas.microsoft.com/office/drawing/2014/main" id="{DE6D7B70-8402-184E-B6BB-28CBDDF74115}"/>
              </a:ext>
            </a:extLst>
          </p:cNvPr>
          <p:cNvSpPr txBox="1"/>
          <p:nvPr/>
        </p:nvSpPr>
        <p:spPr>
          <a:xfrm>
            <a:off x="583434" y="5115851"/>
            <a:ext cx="7761228" cy="830997"/>
          </a:xfrm>
          <a:prstGeom prst="rect">
            <a:avLst/>
          </a:prstGeom>
          <a:noFill/>
        </p:spPr>
        <p:txBody>
          <a:bodyPr wrap="none" rtlCol="0">
            <a:spAutoFit/>
          </a:bodyPr>
          <a:lstStyle/>
          <a:p>
            <a:pPr algn="ctr"/>
            <a:r>
              <a:rPr lang="en-GB" sz="2400" dirty="0">
                <a:solidFill>
                  <a:schemeClr val="tx1">
                    <a:lumMod val="65000"/>
                    <a:lumOff val="35000"/>
                  </a:schemeClr>
                </a:solidFill>
              </a:rPr>
              <a:t>The quality (Q), also called </a:t>
            </a:r>
            <a:r>
              <a:rPr lang="en-GB" sz="2400" dirty="0" err="1">
                <a:solidFill>
                  <a:schemeClr val="tx1">
                    <a:lumMod val="65000"/>
                    <a:lumOff val="35000"/>
                  </a:schemeClr>
                </a:solidFill>
              </a:rPr>
              <a:t>phred</a:t>
            </a:r>
            <a:r>
              <a:rPr lang="en-GB" sz="2400" dirty="0">
                <a:solidFill>
                  <a:schemeClr val="tx1">
                    <a:lumMod val="65000"/>
                    <a:lumOff val="35000"/>
                  </a:schemeClr>
                </a:solidFill>
              </a:rPr>
              <a:t> score, is the probability (P) </a:t>
            </a:r>
          </a:p>
          <a:p>
            <a:pPr algn="ctr"/>
            <a:r>
              <a:rPr lang="en-GB" sz="2400" dirty="0">
                <a:solidFill>
                  <a:schemeClr val="tx1">
                    <a:lumMod val="65000"/>
                    <a:lumOff val="35000"/>
                  </a:schemeClr>
                </a:solidFill>
              </a:rPr>
              <a:t>that the corresponding </a:t>
            </a:r>
            <a:r>
              <a:rPr lang="en-GB" sz="2400" dirty="0" err="1">
                <a:solidFill>
                  <a:schemeClr val="tx1">
                    <a:lumMod val="65000"/>
                    <a:lumOff val="35000"/>
                  </a:schemeClr>
                </a:solidFill>
              </a:rPr>
              <a:t>basecall</a:t>
            </a:r>
            <a:r>
              <a:rPr lang="en-GB" sz="2400" dirty="0">
                <a:solidFill>
                  <a:schemeClr val="tx1">
                    <a:lumMod val="65000"/>
                    <a:lumOff val="35000"/>
                  </a:schemeClr>
                </a:solidFill>
              </a:rPr>
              <a:t> is incorrect.</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154622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4688-EDAE-5145-9DC8-B52E3A0CFBDF}"/>
              </a:ext>
            </a:extLst>
          </p:cNvPr>
          <p:cNvSpPr>
            <a:spLocks noGrp="1"/>
          </p:cNvSpPr>
          <p:nvPr>
            <p:ph type="title"/>
          </p:nvPr>
        </p:nvSpPr>
        <p:spPr/>
        <p:txBody>
          <a:bodyPr/>
          <a:lstStyle/>
          <a:p>
            <a:r>
              <a:rPr lang="en-GB" dirty="0" err="1"/>
              <a:t>Fastq</a:t>
            </a:r>
            <a:r>
              <a:rPr lang="en-GB" dirty="0"/>
              <a:t> </a:t>
            </a:r>
            <a:r>
              <a:rPr lang="en-GB" dirty="0">
                <a:solidFill>
                  <a:srgbClr val="7030A0"/>
                </a:solidFill>
              </a:rPr>
              <a:t>Q</a:t>
            </a:r>
            <a:r>
              <a:rPr lang="en-GB" dirty="0"/>
              <a:t>uality </a:t>
            </a:r>
            <a:r>
              <a:rPr lang="en-GB" dirty="0">
                <a:solidFill>
                  <a:srgbClr val="7030A0"/>
                </a:solidFill>
              </a:rPr>
              <a:t>C</a:t>
            </a:r>
            <a:r>
              <a:rPr lang="en-GB" dirty="0"/>
              <a:t>heck made easy!</a:t>
            </a:r>
          </a:p>
        </p:txBody>
      </p:sp>
      <p:grpSp>
        <p:nvGrpSpPr>
          <p:cNvPr id="3" name="Group 2">
            <a:extLst>
              <a:ext uri="{FF2B5EF4-FFF2-40B4-BE49-F238E27FC236}">
                <a16:creationId xmlns:a16="http://schemas.microsoft.com/office/drawing/2014/main" id="{AE30932E-BCBA-6C48-B88C-9033A16E1CFC}"/>
              </a:ext>
            </a:extLst>
          </p:cNvPr>
          <p:cNvGrpSpPr/>
          <p:nvPr/>
        </p:nvGrpSpPr>
        <p:grpSpPr>
          <a:xfrm>
            <a:off x="209862" y="1551506"/>
            <a:ext cx="4257207" cy="3863734"/>
            <a:chOff x="209862" y="1551506"/>
            <a:chExt cx="4257207" cy="3863734"/>
          </a:xfrm>
        </p:grpSpPr>
        <p:pic>
          <p:nvPicPr>
            <p:cNvPr id="4" name="Picture 4">
              <a:extLst>
                <a:ext uri="{FF2B5EF4-FFF2-40B4-BE49-F238E27FC236}">
                  <a16:creationId xmlns:a16="http://schemas.microsoft.com/office/drawing/2014/main" id="{A309F179-189C-1D4A-A9FD-B84035DE63B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9862" y="2300808"/>
              <a:ext cx="4257207" cy="311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FB0F88E-91D4-2344-8B38-769CDF93F6A3}"/>
                </a:ext>
              </a:extLst>
            </p:cNvPr>
            <p:cNvSpPr txBox="1"/>
            <p:nvPr/>
          </p:nvSpPr>
          <p:spPr>
            <a:xfrm>
              <a:off x="1394085" y="1678898"/>
              <a:ext cx="2053653" cy="523220"/>
            </a:xfrm>
            <a:prstGeom prst="rect">
              <a:avLst/>
            </a:prstGeom>
            <a:noFill/>
          </p:spPr>
          <p:txBody>
            <a:bodyPr wrap="square" rtlCol="0">
              <a:spAutoFit/>
            </a:bodyPr>
            <a:lstStyle/>
            <a:p>
              <a:r>
                <a:rPr lang="en-GB" sz="2800" dirty="0">
                  <a:solidFill>
                    <a:srgbClr val="00B050"/>
                  </a:solidFill>
                </a:rPr>
                <a:t>Good </a:t>
              </a:r>
            </a:p>
          </p:txBody>
        </p:sp>
        <p:pic>
          <p:nvPicPr>
            <p:cNvPr id="8" name="Picture 7">
              <a:extLst>
                <a:ext uri="{FF2B5EF4-FFF2-40B4-BE49-F238E27FC236}">
                  <a16:creationId xmlns:a16="http://schemas.microsoft.com/office/drawing/2014/main" id="{957C073D-F25A-4D4D-AE0A-FAE7071238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871" y="1551506"/>
              <a:ext cx="699957" cy="699957"/>
            </a:xfrm>
            <a:prstGeom prst="rect">
              <a:avLst/>
            </a:prstGeom>
          </p:spPr>
        </p:pic>
      </p:grpSp>
      <p:grpSp>
        <p:nvGrpSpPr>
          <p:cNvPr id="10" name="Group 9">
            <a:extLst>
              <a:ext uri="{FF2B5EF4-FFF2-40B4-BE49-F238E27FC236}">
                <a16:creationId xmlns:a16="http://schemas.microsoft.com/office/drawing/2014/main" id="{5CD05901-66E9-D142-BDFC-576A7DC28BB4}"/>
              </a:ext>
            </a:extLst>
          </p:cNvPr>
          <p:cNvGrpSpPr/>
          <p:nvPr/>
        </p:nvGrpSpPr>
        <p:grpSpPr>
          <a:xfrm>
            <a:off x="4794354" y="1551506"/>
            <a:ext cx="4354776" cy="3863734"/>
            <a:chOff x="4794354" y="1551506"/>
            <a:chExt cx="4354776" cy="3863734"/>
          </a:xfrm>
        </p:grpSpPr>
        <p:pic>
          <p:nvPicPr>
            <p:cNvPr id="5" name="Picture 2">
              <a:extLst>
                <a:ext uri="{FF2B5EF4-FFF2-40B4-BE49-F238E27FC236}">
                  <a16:creationId xmlns:a16="http://schemas.microsoft.com/office/drawing/2014/main" id="{EA042409-5085-C44B-8873-1A2D4478A892}"/>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94354" y="2300808"/>
              <a:ext cx="4354776" cy="311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C24248F-D6F9-974F-9665-208B5C267EE9}"/>
                </a:ext>
              </a:extLst>
            </p:cNvPr>
            <p:cNvSpPr txBox="1"/>
            <p:nvPr/>
          </p:nvSpPr>
          <p:spPr>
            <a:xfrm>
              <a:off x="6633147" y="1704537"/>
              <a:ext cx="2053653" cy="523220"/>
            </a:xfrm>
            <a:prstGeom prst="rect">
              <a:avLst/>
            </a:prstGeom>
            <a:noFill/>
          </p:spPr>
          <p:txBody>
            <a:bodyPr wrap="square" rtlCol="0">
              <a:spAutoFit/>
            </a:bodyPr>
            <a:lstStyle/>
            <a:p>
              <a:r>
                <a:rPr lang="en-GB" sz="2800" dirty="0">
                  <a:solidFill>
                    <a:srgbClr val="FF0000"/>
                  </a:solidFill>
                </a:rPr>
                <a:t>Bad </a:t>
              </a:r>
            </a:p>
          </p:txBody>
        </p:sp>
        <p:pic>
          <p:nvPicPr>
            <p:cNvPr id="9" name="Picture 8">
              <a:extLst>
                <a:ext uri="{FF2B5EF4-FFF2-40B4-BE49-F238E27FC236}">
                  <a16:creationId xmlns:a16="http://schemas.microsoft.com/office/drawing/2014/main" id="{C1F47481-C302-5146-81DB-0756562FA2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7469" y="1551506"/>
              <a:ext cx="701530" cy="701530"/>
            </a:xfrm>
            <a:prstGeom prst="rect">
              <a:avLst/>
            </a:prstGeom>
          </p:spPr>
        </p:pic>
      </p:grpSp>
      <p:sp>
        <p:nvSpPr>
          <p:cNvPr id="11" name="TextBox 10">
            <a:extLst>
              <a:ext uri="{FF2B5EF4-FFF2-40B4-BE49-F238E27FC236}">
                <a16:creationId xmlns:a16="http://schemas.microsoft.com/office/drawing/2014/main" id="{C1FA8ED0-39EA-C944-B07E-6BCD6FEF0E22}"/>
              </a:ext>
            </a:extLst>
          </p:cNvPr>
          <p:cNvSpPr txBox="1"/>
          <p:nvPr/>
        </p:nvSpPr>
        <p:spPr>
          <a:xfrm>
            <a:off x="209862" y="5598160"/>
            <a:ext cx="5941627" cy="369332"/>
          </a:xfrm>
          <a:prstGeom prst="rect">
            <a:avLst/>
          </a:prstGeom>
          <a:noFill/>
        </p:spPr>
        <p:txBody>
          <a:bodyPr wrap="none" rtlCol="0">
            <a:spAutoFit/>
          </a:bodyPr>
          <a:lstStyle/>
          <a:p>
            <a:r>
              <a:rPr lang="en-US" dirty="0"/>
              <a:t>https://</a:t>
            </a:r>
            <a:r>
              <a:rPr lang="en-US" dirty="0" err="1"/>
              <a:t>www.bioinformatics.babraham.ac.uk</a:t>
            </a:r>
            <a:r>
              <a:rPr lang="en-US" dirty="0"/>
              <a:t>/projects/</a:t>
            </a:r>
            <a:r>
              <a:rPr lang="en-US" dirty="0" err="1"/>
              <a:t>fastqc</a:t>
            </a:r>
            <a:r>
              <a:rPr lang="en-US" dirty="0"/>
              <a:t>/</a:t>
            </a:r>
          </a:p>
        </p:txBody>
      </p:sp>
    </p:spTree>
    <p:extLst>
      <p:ext uri="{BB962C8B-B14F-4D97-AF65-F5344CB8AC3E}">
        <p14:creationId xmlns:p14="http://schemas.microsoft.com/office/powerpoint/2010/main" val="150631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7168</TotalTime>
  <Words>1125</Words>
  <Application>Microsoft Macintosh PowerPoint</Application>
  <PresentationFormat>On-screen Show (4:3)</PresentationFormat>
  <Paragraphs>240</Paragraphs>
  <Slides>31</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ＭＳ Ｐゴシック</vt:lpstr>
      <vt:lpstr>ヒラギノ角ゴ Pro W3</vt:lpstr>
      <vt:lpstr>Arial</vt:lpstr>
      <vt:lpstr>Calibri</vt:lpstr>
      <vt:lpstr>Courier</vt:lpstr>
      <vt:lpstr>Roboto</vt:lpstr>
      <vt:lpstr>Times New Roman</vt:lpstr>
      <vt:lpstr>Office Theme</vt:lpstr>
      <vt:lpstr>Module 3 Mapping short reads </vt:lpstr>
      <vt:lpstr>Objectives</vt:lpstr>
      <vt:lpstr>Workflow:</vt:lpstr>
      <vt:lpstr>PowerPoint Presentation</vt:lpstr>
      <vt:lpstr>Illumina sequencing reads - fastq</vt:lpstr>
      <vt:lpstr>Sequence output to Demultiplex</vt:lpstr>
      <vt:lpstr>Fastq format</vt:lpstr>
      <vt:lpstr>Fastq quality score/Phred score  </vt:lpstr>
      <vt:lpstr>Fastq Quality Check made easy!</vt:lpstr>
      <vt:lpstr>Mapping Illumina sequence data</vt:lpstr>
      <vt:lpstr>Why do we map reads to a reference? </vt:lpstr>
      <vt:lpstr>Mappers</vt:lpstr>
      <vt:lpstr>Comparison of different mappers</vt:lpstr>
      <vt:lpstr>Good general aligners</vt:lpstr>
      <vt:lpstr>Why do we map to a reference? </vt:lpstr>
      <vt:lpstr>Single Nucleotide Polymorphisms (SNPs)</vt:lpstr>
      <vt:lpstr>INDELS</vt:lpstr>
      <vt:lpstr>Visualize in Artemis</vt:lpstr>
      <vt:lpstr>Why do we map to a reference? </vt:lpstr>
      <vt:lpstr>Copy number variation</vt:lpstr>
      <vt:lpstr>Gene presence/absence: AMR</vt:lpstr>
      <vt:lpstr>Gene insertions/novel genes</vt:lpstr>
      <vt:lpstr>The exercise:</vt:lpstr>
      <vt:lpstr>Chlamydia trachomatis</vt:lpstr>
      <vt:lpstr>PowerPoint Presentation</vt:lpstr>
      <vt:lpstr>SNPs and presence/absence of genes</vt:lpstr>
      <vt:lpstr>Module 3: Mapping sequence reads workflow</vt:lpstr>
      <vt:lpstr>Wrap-up</vt:lpstr>
      <vt:lpstr>Additional resources</vt:lpstr>
      <vt:lpstr>Popular short read sequencers</vt:lpstr>
      <vt:lpstr>Illumina new generation short read sequencers</vt:lpstr>
    </vt:vector>
  </TitlesOfParts>
  <Company>Sanger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Nick  Thomson</dc:creator>
  <cp:lastModifiedBy>Microsoft Office User</cp:lastModifiedBy>
  <cp:revision>141</cp:revision>
  <dcterms:created xsi:type="dcterms:W3CDTF">2011-11-22T08:25:23Z</dcterms:created>
  <dcterms:modified xsi:type="dcterms:W3CDTF">2022-02-01T17:40:56Z</dcterms:modified>
</cp:coreProperties>
</file>